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57" r:id="rId3"/>
    <p:sldId id="258" r:id="rId4"/>
    <p:sldId id="279" r:id="rId5"/>
    <p:sldId id="259" r:id="rId6"/>
    <p:sldId id="260" r:id="rId7"/>
    <p:sldId id="262" r:id="rId8"/>
    <p:sldId id="263" r:id="rId9"/>
    <p:sldId id="271" r:id="rId10"/>
    <p:sldId id="273" r:id="rId11"/>
    <p:sldId id="274" r:id="rId12"/>
    <p:sldId id="275" r:id="rId13"/>
    <p:sldId id="276" r:id="rId14"/>
    <p:sldId id="277" r:id="rId15"/>
    <p:sldId id="281" r:id="rId16"/>
    <p:sldId id="282"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t, Rosemarie" initials="HR" lastIdx="10" clrIdx="0">
    <p:extLst/>
  </p:cmAuthor>
  <p:cmAuthor id="2" name="Karen Shanoski" initials="KS" lastIdx="8" clrIdx="1">
    <p:extLst/>
  </p:cmAuthor>
  <p:cmAuthor id="3" name="Camila de la Vega"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A8"/>
    <a:srgbClr val="FFFFFF"/>
    <a:srgbClr val="B6D4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3" autoAdjust="0"/>
    <p:restoredTop sz="70075" autoAdjust="0"/>
  </p:normalViewPr>
  <p:slideViewPr>
    <p:cSldViewPr snapToGrid="0">
      <p:cViewPr varScale="1">
        <p:scale>
          <a:sx n="53" d="100"/>
          <a:sy n="53" d="100"/>
        </p:scale>
        <p:origin x="1602" y="72"/>
      </p:cViewPr>
      <p:guideLst>
        <p:guide orient="horz" pos="2160"/>
        <p:guide pos="3840"/>
      </p:guideLst>
    </p:cSldViewPr>
  </p:slideViewPr>
  <p:outlineViewPr>
    <p:cViewPr>
      <p:scale>
        <a:sx n="33" d="100"/>
        <a:sy n="33" d="100"/>
      </p:scale>
      <p:origin x="0" y="-3810"/>
    </p:cViewPr>
  </p:outlineViewPr>
  <p:notesTextViewPr>
    <p:cViewPr>
      <p:scale>
        <a:sx n="1" d="1"/>
        <a:sy n="1" d="1"/>
      </p:scale>
      <p:origin x="0" y="-162"/>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C8DDDB-DC15-44AD-9726-0497EBB45342}" type="doc">
      <dgm:prSet loTypeId="urn:microsoft.com/office/officeart/2005/8/layout/matrix3" loCatId="matrix" qsTypeId="urn:microsoft.com/office/officeart/2005/8/quickstyle/simple1" qsCatId="simple" csTypeId="urn:microsoft.com/office/officeart/2005/8/colors/colorful4" csCatId="colorful" phldr="1"/>
      <dgm:spPr/>
      <dgm:t>
        <a:bodyPr/>
        <a:lstStyle/>
        <a:p>
          <a:endParaRPr lang="en-US"/>
        </a:p>
      </dgm:t>
    </dgm:pt>
    <dgm:pt modelId="{95CE4F57-5DB3-43A2-B2E5-7D535D08332C}">
      <dgm:prSet phldrT="[Text]" custT="1"/>
      <dgm:spPr/>
      <dgm:t>
        <a:bodyPr/>
        <a:lstStyle/>
        <a:p>
          <a:r>
            <a:rPr lang="en-US" sz="2400" dirty="0"/>
            <a:t>Evidence-Based Home Visitation</a:t>
          </a:r>
        </a:p>
      </dgm:t>
    </dgm:pt>
    <dgm:pt modelId="{99E8ED6A-91CB-4C9B-A083-12AC89BF14E8}" type="parTrans" cxnId="{8F6E474F-CDE8-4FC9-9EE1-AB944519B3A2}">
      <dgm:prSet/>
      <dgm:spPr/>
      <dgm:t>
        <a:bodyPr/>
        <a:lstStyle/>
        <a:p>
          <a:endParaRPr lang="en-US"/>
        </a:p>
      </dgm:t>
    </dgm:pt>
    <dgm:pt modelId="{A15AA833-195A-48A4-A163-35A3014F2A32}" type="sibTrans" cxnId="{8F6E474F-CDE8-4FC9-9EE1-AB944519B3A2}">
      <dgm:prSet/>
      <dgm:spPr/>
      <dgm:t>
        <a:bodyPr/>
        <a:lstStyle/>
        <a:p>
          <a:endParaRPr lang="en-US"/>
        </a:p>
      </dgm:t>
    </dgm:pt>
    <dgm:pt modelId="{E439F1DE-C401-4019-AAE1-4B2FF7730B76}">
      <dgm:prSet phldrT="[Text]" custT="1"/>
      <dgm:spPr>
        <a:solidFill>
          <a:srgbClr val="00B050"/>
        </a:solidFill>
      </dgm:spPr>
      <dgm:t>
        <a:bodyPr/>
        <a:lstStyle/>
        <a:p>
          <a:r>
            <a:rPr lang="en-US" sz="2400" dirty="0"/>
            <a:t>Child Care</a:t>
          </a:r>
        </a:p>
      </dgm:t>
    </dgm:pt>
    <dgm:pt modelId="{8FFC7D43-36D5-4363-9D35-0EAD44E76FD8}" type="parTrans" cxnId="{90D1DDE2-44D5-4790-9BBF-94A3CC2814B7}">
      <dgm:prSet/>
      <dgm:spPr/>
      <dgm:t>
        <a:bodyPr/>
        <a:lstStyle/>
        <a:p>
          <a:endParaRPr lang="en-US"/>
        </a:p>
      </dgm:t>
    </dgm:pt>
    <dgm:pt modelId="{590795CD-D37B-4A8C-9CF0-E1531B73E819}" type="sibTrans" cxnId="{90D1DDE2-44D5-4790-9BBF-94A3CC2814B7}">
      <dgm:prSet/>
      <dgm:spPr/>
      <dgm:t>
        <a:bodyPr/>
        <a:lstStyle/>
        <a:p>
          <a:endParaRPr lang="en-US"/>
        </a:p>
      </dgm:t>
    </dgm:pt>
    <dgm:pt modelId="{59ABDC6A-4423-4F4C-8385-8C89DFADF1D3}">
      <dgm:prSet phldrT="[Text]" custT="1"/>
      <dgm:spPr/>
      <dgm:t>
        <a:bodyPr/>
        <a:lstStyle/>
        <a:p>
          <a:r>
            <a:rPr lang="en-US" sz="2400" dirty="0"/>
            <a:t>Early Intervention</a:t>
          </a:r>
        </a:p>
      </dgm:t>
    </dgm:pt>
    <dgm:pt modelId="{FA19D7F7-D167-470D-8A62-B861A64BC311}" type="parTrans" cxnId="{D72F9FC8-E459-485B-897C-A0FA01A6174C}">
      <dgm:prSet/>
      <dgm:spPr/>
      <dgm:t>
        <a:bodyPr/>
        <a:lstStyle/>
        <a:p>
          <a:endParaRPr lang="en-US"/>
        </a:p>
      </dgm:t>
    </dgm:pt>
    <dgm:pt modelId="{0C4F7820-13D6-4390-A650-636EA1716FFB}" type="sibTrans" cxnId="{D72F9FC8-E459-485B-897C-A0FA01A6174C}">
      <dgm:prSet/>
      <dgm:spPr/>
      <dgm:t>
        <a:bodyPr/>
        <a:lstStyle/>
        <a:p>
          <a:endParaRPr lang="en-US"/>
        </a:p>
      </dgm:t>
    </dgm:pt>
    <dgm:pt modelId="{E2E91934-AA2E-47BB-B8A0-688910998A6D}">
      <dgm:prSet phldrT="[Text]" custT="1"/>
      <dgm:spPr/>
      <dgm:t>
        <a:bodyPr/>
        <a:lstStyle/>
        <a:p>
          <a:r>
            <a:rPr lang="en-US" sz="2400" dirty="0"/>
            <a:t>Pre-K</a:t>
          </a:r>
        </a:p>
      </dgm:t>
    </dgm:pt>
    <dgm:pt modelId="{8D9D7C34-7563-47D5-87C9-D79EA8839886}" type="parTrans" cxnId="{E406EBB9-AA7E-4F75-A178-69A2AECFF79D}">
      <dgm:prSet/>
      <dgm:spPr/>
      <dgm:t>
        <a:bodyPr/>
        <a:lstStyle/>
        <a:p>
          <a:endParaRPr lang="en-US"/>
        </a:p>
      </dgm:t>
    </dgm:pt>
    <dgm:pt modelId="{608D71EF-45AE-4BC0-885D-086A9E685AC3}" type="sibTrans" cxnId="{E406EBB9-AA7E-4F75-A178-69A2AECFF79D}">
      <dgm:prSet/>
      <dgm:spPr/>
      <dgm:t>
        <a:bodyPr/>
        <a:lstStyle/>
        <a:p>
          <a:endParaRPr lang="en-US"/>
        </a:p>
      </dgm:t>
    </dgm:pt>
    <dgm:pt modelId="{BD1BB723-B33D-4244-934E-35F34519E680}" type="pres">
      <dgm:prSet presAssocID="{0EC8DDDB-DC15-44AD-9726-0497EBB45342}" presName="matrix" presStyleCnt="0">
        <dgm:presLayoutVars>
          <dgm:chMax val="1"/>
          <dgm:dir/>
          <dgm:resizeHandles val="exact"/>
        </dgm:presLayoutVars>
      </dgm:prSet>
      <dgm:spPr/>
    </dgm:pt>
    <dgm:pt modelId="{4FD1BA87-87EC-4130-9B93-2EE5097D535A}" type="pres">
      <dgm:prSet presAssocID="{0EC8DDDB-DC15-44AD-9726-0497EBB45342}" presName="diamond" presStyleLbl="bgShp" presStyleIdx="0" presStyleCnt="1" custScaleX="162192" custLinFactNeighborX="-1013"/>
      <dgm:spPr/>
    </dgm:pt>
    <dgm:pt modelId="{6CC97588-EBEF-4955-98FA-9F083641C7C9}" type="pres">
      <dgm:prSet presAssocID="{0EC8DDDB-DC15-44AD-9726-0497EBB45342}" presName="quad1" presStyleLbl="node1" presStyleIdx="0" presStyleCnt="4" custScaleX="129908" custScaleY="91362" custLinFactNeighborX="-22689" custLinFactNeighborY="-295">
        <dgm:presLayoutVars>
          <dgm:chMax val="0"/>
          <dgm:chPref val="0"/>
          <dgm:bulletEnabled val="1"/>
        </dgm:presLayoutVars>
      </dgm:prSet>
      <dgm:spPr/>
    </dgm:pt>
    <dgm:pt modelId="{4E8583F6-8BC0-4426-8A68-C271E9D7850E}" type="pres">
      <dgm:prSet presAssocID="{0EC8DDDB-DC15-44AD-9726-0497EBB45342}" presName="quad2" presStyleLbl="node1" presStyleIdx="1" presStyleCnt="4" custScaleX="140645" custLinFactNeighborX="42417" custLinFactNeighborY="-858">
        <dgm:presLayoutVars>
          <dgm:chMax val="0"/>
          <dgm:chPref val="0"/>
          <dgm:bulletEnabled val="1"/>
        </dgm:presLayoutVars>
      </dgm:prSet>
      <dgm:spPr/>
    </dgm:pt>
    <dgm:pt modelId="{498ECAE3-A5FB-4C12-A6D7-F41EA7A20643}" type="pres">
      <dgm:prSet presAssocID="{0EC8DDDB-DC15-44AD-9726-0497EBB45342}" presName="quad3" presStyleLbl="node1" presStyleIdx="2" presStyleCnt="4" custScaleX="137210" custScaleY="101376" custLinFactNeighborX="-24420" custLinFactNeighborY="5119">
        <dgm:presLayoutVars>
          <dgm:chMax val="0"/>
          <dgm:chPref val="0"/>
          <dgm:bulletEnabled val="1"/>
        </dgm:presLayoutVars>
      </dgm:prSet>
      <dgm:spPr/>
    </dgm:pt>
    <dgm:pt modelId="{B23C2FFB-89EA-433D-9FE7-02EABF3F0816}" type="pres">
      <dgm:prSet presAssocID="{0EC8DDDB-DC15-44AD-9726-0497EBB45342}" presName="quad4" presStyleLbl="node1" presStyleIdx="3" presStyleCnt="4" custScaleX="140671" custScaleY="99392" custLinFactNeighborX="38317" custLinFactNeighborY="3461">
        <dgm:presLayoutVars>
          <dgm:chMax val="0"/>
          <dgm:chPref val="0"/>
          <dgm:bulletEnabled val="1"/>
        </dgm:presLayoutVars>
      </dgm:prSet>
      <dgm:spPr/>
    </dgm:pt>
  </dgm:ptLst>
  <dgm:cxnLst>
    <dgm:cxn modelId="{6DA85B1E-7496-4BF1-BB3A-23BA4BC0FA05}" type="presOf" srcId="{95CE4F57-5DB3-43A2-B2E5-7D535D08332C}" destId="{6CC97588-EBEF-4955-98FA-9F083641C7C9}" srcOrd="0" destOrd="0" presId="urn:microsoft.com/office/officeart/2005/8/layout/matrix3"/>
    <dgm:cxn modelId="{FC9E3144-C106-45F8-B1E9-9DC59C4AED00}" type="presOf" srcId="{0EC8DDDB-DC15-44AD-9726-0497EBB45342}" destId="{BD1BB723-B33D-4244-934E-35F34519E680}" srcOrd="0" destOrd="0" presId="urn:microsoft.com/office/officeart/2005/8/layout/matrix3"/>
    <dgm:cxn modelId="{8F6E474F-CDE8-4FC9-9EE1-AB944519B3A2}" srcId="{0EC8DDDB-DC15-44AD-9726-0497EBB45342}" destId="{95CE4F57-5DB3-43A2-B2E5-7D535D08332C}" srcOrd="0" destOrd="0" parTransId="{99E8ED6A-91CB-4C9B-A083-12AC89BF14E8}" sibTransId="{A15AA833-195A-48A4-A163-35A3014F2A32}"/>
    <dgm:cxn modelId="{BB014C73-8D09-4DD7-A4FA-EC9433BBE8DE}" type="presOf" srcId="{E2E91934-AA2E-47BB-B8A0-688910998A6D}" destId="{B23C2FFB-89EA-433D-9FE7-02EABF3F0816}" srcOrd="0" destOrd="0" presId="urn:microsoft.com/office/officeart/2005/8/layout/matrix3"/>
    <dgm:cxn modelId="{E406EBB9-AA7E-4F75-A178-69A2AECFF79D}" srcId="{0EC8DDDB-DC15-44AD-9726-0497EBB45342}" destId="{E2E91934-AA2E-47BB-B8A0-688910998A6D}" srcOrd="3" destOrd="0" parTransId="{8D9D7C34-7563-47D5-87C9-D79EA8839886}" sibTransId="{608D71EF-45AE-4BC0-885D-086A9E685AC3}"/>
    <dgm:cxn modelId="{34690FC2-D1A2-4081-9BBC-9B03A5F62E6C}" type="presOf" srcId="{E439F1DE-C401-4019-AAE1-4B2FF7730B76}" destId="{4E8583F6-8BC0-4426-8A68-C271E9D7850E}" srcOrd="0" destOrd="0" presId="urn:microsoft.com/office/officeart/2005/8/layout/matrix3"/>
    <dgm:cxn modelId="{D72F9FC8-E459-485B-897C-A0FA01A6174C}" srcId="{0EC8DDDB-DC15-44AD-9726-0497EBB45342}" destId="{59ABDC6A-4423-4F4C-8385-8C89DFADF1D3}" srcOrd="2" destOrd="0" parTransId="{FA19D7F7-D167-470D-8A62-B861A64BC311}" sibTransId="{0C4F7820-13D6-4390-A650-636EA1716FFB}"/>
    <dgm:cxn modelId="{1488BBDF-5252-4913-9F53-496118584C50}" type="presOf" srcId="{59ABDC6A-4423-4F4C-8385-8C89DFADF1D3}" destId="{498ECAE3-A5FB-4C12-A6D7-F41EA7A20643}" srcOrd="0" destOrd="0" presId="urn:microsoft.com/office/officeart/2005/8/layout/matrix3"/>
    <dgm:cxn modelId="{90D1DDE2-44D5-4790-9BBF-94A3CC2814B7}" srcId="{0EC8DDDB-DC15-44AD-9726-0497EBB45342}" destId="{E439F1DE-C401-4019-AAE1-4B2FF7730B76}" srcOrd="1" destOrd="0" parTransId="{8FFC7D43-36D5-4363-9D35-0EAD44E76FD8}" sibTransId="{590795CD-D37B-4A8C-9CF0-E1531B73E819}"/>
    <dgm:cxn modelId="{724D6BA8-050A-45F1-9121-2392160C59E1}" type="presParOf" srcId="{BD1BB723-B33D-4244-934E-35F34519E680}" destId="{4FD1BA87-87EC-4130-9B93-2EE5097D535A}" srcOrd="0" destOrd="0" presId="urn:microsoft.com/office/officeart/2005/8/layout/matrix3"/>
    <dgm:cxn modelId="{B6AA6E77-35E3-4341-BDD3-AEEDA412E706}" type="presParOf" srcId="{BD1BB723-B33D-4244-934E-35F34519E680}" destId="{6CC97588-EBEF-4955-98FA-9F083641C7C9}" srcOrd="1" destOrd="0" presId="urn:microsoft.com/office/officeart/2005/8/layout/matrix3"/>
    <dgm:cxn modelId="{4A4259A4-4BAC-450C-81E2-0E1EC06F321D}" type="presParOf" srcId="{BD1BB723-B33D-4244-934E-35F34519E680}" destId="{4E8583F6-8BC0-4426-8A68-C271E9D7850E}" srcOrd="2" destOrd="0" presId="urn:microsoft.com/office/officeart/2005/8/layout/matrix3"/>
    <dgm:cxn modelId="{BCF89017-80FA-4A2E-B58A-0BDA20FC73E5}" type="presParOf" srcId="{BD1BB723-B33D-4244-934E-35F34519E680}" destId="{498ECAE3-A5FB-4C12-A6D7-F41EA7A20643}" srcOrd="3" destOrd="0" presId="urn:microsoft.com/office/officeart/2005/8/layout/matrix3"/>
    <dgm:cxn modelId="{0D8F7397-CF91-48BE-A7D2-E747E018A792}" type="presParOf" srcId="{BD1BB723-B33D-4244-934E-35F34519E680}" destId="{B23C2FFB-89EA-433D-9FE7-02EABF3F0816}"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E156AB-626B-4EBA-8027-1AD8EADF50C5}" type="doc">
      <dgm:prSet loTypeId="urn:microsoft.com/office/officeart/2005/8/layout/process1" loCatId="process" qsTypeId="urn:microsoft.com/office/officeart/2005/8/quickstyle/simple1" qsCatId="simple" csTypeId="urn:microsoft.com/office/officeart/2005/8/colors/colorful4" csCatId="colorful" phldr="1"/>
      <dgm:spPr/>
    </dgm:pt>
    <dgm:pt modelId="{3BDBA0C9-77B2-4102-8835-140269F1E00E}">
      <dgm:prSet phldrT="[Text]"/>
      <dgm:spPr/>
      <dgm:t>
        <a:bodyPr/>
        <a:lstStyle/>
        <a:p>
          <a:r>
            <a:rPr lang="en-US" dirty="0"/>
            <a:t>2014-15</a:t>
          </a:r>
        </a:p>
        <a:p>
          <a:r>
            <a:rPr lang="en-US" dirty="0"/>
            <a:t>HV Subcommittee begins Strategy for PRR</a:t>
          </a:r>
        </a:p>
      </dgm:t>
    </dgm:pt>
    <dgm:pt modelId="{33E64A04-9989-4EB8-9E57-8026ADCAECC6}" type="parTrans" cxnId="{A511F15E-400E-45AF-B10F-734DF99486A5}">
      <dgm:prSet/>
      <dgm:spPr/>
      <dgm:t>
        <a:bodyPr/>
        <a:lstStyle/>
        <a:p>
          <a:endParaRPr lang="en-US"/>
        </a:p>
      </dgm:t>
    </dgm:pt>
    <dgm:pt modelId="{4B5757ED-C9CC-4214-9441-AC83C13F99B7}" type="sibTrans" cxnId="{A511F15E-400E-45AF-B10F-734DF99486A5}">
      <dgm:prSet/>
      <dgm:spPr/>
      <dgm:t>
        <a:bodyPr/>
        <a:lstStyle/>
        <a:p>
          <a:endParaRPr lang="en-US"/>
        </a:p>
      </dgm:t>
    </dgm:pt>
    <dgm:pt modelId="{0E2DDF4C-0B7D-4D43-8556-C045C7827D06}">
      <dgm:prSet phldrT="[Text]"/>
      <dgm:spPr>
        <a:solidFill>
          <a:srgbClr val="00B050"/>
        </a:solidFill>
      </dgm:spPr>
      <dgm:t>
        <a:bodyPr/>
        <a:lstStyle/>
        <a:p>
          <a:r>
            <a:rPr lang="en-US" dirty="0"/>
            <a:t>2015-16</a:t>
          </a:r>
        </a:p>
        <a:p>
          <a:r>
            <a:rPr lang="en-US" dirty="0"/>
            <a:t>HV Subcommittee  Joint Advocacy Campaign</a:t>
          </a:r>
        </a:p>
      </dgm:t>
    </dgm:pt>
    <dgm:pt modelId="{C7930AB8-CCC1-4159-92F1-BE1FCE6EA671}" type="parTrans" cxnId="{E8618913-50D5-45EE-A3E8-DCD4281833C7}">
      <dgm:prSet/>
      <dgm:spPr/>
      <dgm:t>
        <a:bodyPr/>
        <a:lstStyle/>
        <a:p>
          <a:endParaRPr lang="en-US"/>
        </a:p>
      </dgm:t>
    </dgm:pt>
    <dgm:pt modelId="{49C9B3B2-82B2-4766-A902-3B748F89DCF8}" type="sibTrans" cxnId="{E8618913-50D5-45EE-A3E8-DCD4281833C7}">
      <dgm:prSet/>
      <dgm:spPr/>
      <dgm:t>
        <a:bodyPr/>
        <a:lstStyle/>
        <a:p>
          <a:endParaRPr lang="en-US"/>
        </a:p>
      </dgm:t>
    </dgm:pt>
    <dgm:pt modelId="{A6CA2505-30EC-47E8-92DF-0D142CD5C892}">
      <dgm:prSet phldrT="[Text]"/>
      <dgm:spPr/>
      <dgm:t>
        <a:bodyPr/>
        <a:lstStyle/>
        <a:p>
          <a:r>
            <a:rPr lang="en-US" dirty="0"/>
            <a:t>2018 </a:t>
          </a:r>
        </a:p>
        <a:p>
          <a:r>
            <a:rPr lang="en-US" dirty="0"/>
            <a:t>Childhood Begins at Home </a:t>
          </a:r>
          <a:r>
            <a:rPr lang="en-US" dirty="0" err="1"/>
            <a:t>CampaignLaunched</a:t>
          </a:r>
          <a:r>
            <a:rPr lang="en-US" dirty="0"/>
            <a:t> </a:t>
          </a:r>
        </a:p>
      </dgm:t>
    </dgm:pt>
    <dgm:pt modelId="{A00F1AC7-2294-47D2-8723-81AD3ABB577F}" type="parTrans" cxnId="{0F9A1904-F1BB-4197-AFBF-8873D71B6BE4}">
      <dgm:prSet/>
      <dgm:spPr/>
      <dgm:t>
        <a:bodyPr/>
        <a:lstStyle/>
        <a:p>
          <a:endParaRPr lang="en-US"/>
        </a:p>
      </dgm:t>
    </dgm:pt>
    <dgm:pt modelId="{19E948B6-61B8-4CAE-9F94-D65453A6052C}" type="sibTrans" cxnId="{0F9A1904-F1BB-4197-AFBF-8873D71B6BE4}">
      <dgm:prSet/>
      <dgm:spPr/>
      <dgm:t>
        <a:bodyPr/>
        <a:lstStyle/>
        <a:p>
          <a:endParaRPr lang="en-US"/>
        </a:p>
      </dgm:t>
    </dgm:pt>
    <dgm:pt modelId="{767382CC-2731-45D0-BDDD-4FA379C732A2}" type="pres">
      <dgm:prSet presAssocID="{A6E156AB-626B-4EBA-8027-1AD8EADF50C5}" presName="Name0" presStyleCnt="0">
        <dgm:presLayoutVars>
          <dgm:dir/>
          <dgm:resizeHandles val="exact"/>
        </dgm:presLayoutVars>
      </dgm:prSet>
      <dgm:spPr/>
    </dgm:pt>
    <dgm:pt modelId="{82E90CAA-8EE5-434D-A121-B4B725C0CBD5}" type="pres">
      <dgm:prSet presAssocID="{3BDBA0C9-77B2-4102-8835-140269F1E00E}" presName="node" presStyleLbl="node1" presStyleIdx="0" presStyleCnt="3">
        <dgm:presLayoutVars>
          <dgm:bulletEnabled val="1"/>
        </dgm:presLayoutVars>
      </dgm:prSet>
      <dgm:spPr/>
    </dgm:pt>
    <dgm:pt modelId="{D3D6AEAE-7D47-4BB1-8FB3-6F78ECBC57D8}" type="pres">
      <dgm:prSet presAssocID="{4B5757ED-C9CC-4214-9441-AC83C13F99B7}" presName="sibTrans" presStyleLbl="sibTrans2D1" presStyleIdx="0" presStyleCnt="2"/>
      <dgm:spPr/>
    </dgm:pt>
    <dgm:pt modelId="{C7208CBF-DD2E-4A50-BF05-1C65E7ECDD9E}" type="pres">
      <dgm:prSet presAssocID="{4B5757ED-C9CC-4214-9441-AC83C13F99B7}" presName="connectorText" presStyleLbl="sibTrans2D1" presStyleIdx="0" presStyleCnt="2"/>
      <dgm:spPr/>
    </dgm:pt>
    <dgm:pt modelId="{6BA50E65-37A6-438F-BB8B-0D23C3C9A7F5}" type="pres">
      <dgm:prSet presAssocID="{0E2DDF4C-0B7D-4D43-8556-C045C7827D06}" presName="node" presStyleLbl="node1" presStyleIdx="1" presStyleCnt="3">
        <dgm:presLayoutVars>
          <dgm:bulletEnabled val="1"/>
        </dgm:presLayoutVars>
      </dgm:prSet>
      <dgm:spPr/>
    </dgm:pt>
    <dgm:pt modelId="{02CA1904-B3F0-4E41-971E-3F7236E7AD96}" type="pres">
      <dgm:prSet presAssocID="{49C9B3B2-82B2-4766-A902-3B748F89DCF8}" presName="sibTrans" presStyleLbl="sibTrans2D1" presStyleIdx="1" presStyleCnt="2"/>
      <dgm:spPr/>
    </dgm:pt>
    <dgm:pt modelId="{5CF49201-736C-433A-B071-83DA53191F60}" type="pres">
      <dgm:prSet presAssocID="{49C9B3B2-82B2-4766-A902-3B748F89DCF8}" presName="connectorText" presStyleLbl="sibTrans2D1" presStyleIdx="1" presStyleCnt="2"/>
      <dgm:spPr/>
    </dgm:pt>
    <dgm:pt modelId="{D1550F00-353E-4BA8-A2FB-3BD90B0F981F}" type="pres">
      <dgm:prSet presAssocID="{A6CA2505-30EC-47E8-92DF-0D142CD5C892}" presName="node" presStyleLbl="node1" presStyleIdx="2" presStyleCnt="3">
        <dgm:presLayoutVars>
          <dgm:bulletEnabled val="1"/>
        </dgm:presLayoutVars>
      </dgm:prSet>
      <dgm:spPr/>
    </dgm:pt>
  </dgm:ptLst>
  <dgm:cxnLst>
    <dgm:cxn modelId="{0F9A1904-F1BB-4197-AFBF-8873D71B6BE4}" srcId="{A6E156AB-626B-4EBA-8027-1AD8EADF50C5}" destId="{A6CA2505-30EC-47E8-92DF-0D142CD5C892}" srcOrd="2" destOrd="0" parTransId="{A00F1AC7-2294-47D2-8723-81AD3ABB577F}" sibTransId="{19E948B6-61B8-4CAE-9F94-D65453A6052C}"/>
    <dgm:cxn modelId="{E8618913-50D5-45EE-A3E8-DCD4281833C7}" srcId="{A6E156AB-626B-4EBA-8027-1AD8EADF50C5}" destId="{0E2DDF4C-0B7D-4D43-8556-C045C7827D06}" srcOrd="1" destOrd="0" parTransId="{C7930AB8-CCC1-4159-92F1-BE1FCE6EA671}" sibTransId="{49C9B3B2-82B2-4766-A902-3B748F89DCF8}"/>
    <dgm:cxn modelId="{4F2FBB13-8969-4165-89C0-CBB1908DE213}" type="presOf" srcId="{4B5757ED-C9CC-4214-9441-AC83C13F99B7}" destId="{C7208CBF-DD2E-4A50-BF05-1C65E7ECDD9E}" srcOrd="1" destOrd="0" presId="urn:microsoft.com/office/officeart/2005/8/layout/process1"/>
    <dgm:cxn modelId="{DB6A8A14-DD01-433B-BE96-E63D5B5DA91D}" type="presOf" srcId="{3BDBA0C9-77B2-4102-8835-140269F1E00E}" destId="{82E90CAA-8EE5-434D-A121-B4B725C0CBD5}" srcOrd="0" destOrd="0" presId="urn:microsoft.com/office/officeart/2005/8/layout/process1"/>
    <dgm:cxn modelId="{A511F15E-400E-45AF-B10F-734DF99486A5}" srcId="{A6E156AB-626B-4EBA-8027-1AD8EADF50C5}" destId="{3BDBA0C9-77B2-4102-8835-140269F1E00E}" srcOrd="0" destOrd="0" parTransId="{33E64A04-9989-4EB8-9E57-8026ADCAECC6}" sibTransId="{4B5757ED-C9CC-4214-9441-AC83C13F99B7}"/>
    <dgm:cxn modelId="{3AA9D755-9FA3-48C2-8E20-2423AFB55F97}" type="presOf" srcId="{49C9B3B2-82B2-4766-A902-3B748F89DCF8}" destId="{02CA1904-B3F0-4E41-971E-3F7236E7AD96}" srcOrd="0" destOrd="0" presId="urn:microsoft.com/office/officeart/2005/8/layout/process1"/>
    <dgm:cxn modelId="{C8C7B07C-4877-4694-B749-9DC07F049A02}" type="presOf" srcId="{49C9B3B2-82B2-4766-A902-3B748F89DCF8}" destId="{5CF49201-736C-433A-B071-83DA53191F60}" srcOrd="1" destOrd="0" presId="urn:microsoft.com/office/officeart/2005/8/layout/process1"/>
    <dgm:cxn modelId="{F8715D96-0DED-4948-BF8F-F2BEDB135096}" type="presOf" srcId="{4B5757ED-C9CC-4214-9441-AC83C13F99B7}" destId="{D3D6AEAE-7D47-4BB1-8FB3-6F78ECBC57D8}" srcOrd="0" destOrd="0" presId="urn:microsoft.com/office/officeart/2005/8/layout/process1"/>
    <dgm:cxn modelId="{0CDF9A97-384E-4D38-A886-5E123573F4F2}" type="presOf" srcId="{0E2DDF4C-0B7D-4D43-8556-C045C7827D06}" destId="{6BA50E65-37A6-438F-BB8B-0D23C3C9A7F5}" srcOrd="0" destOrd="0" presId="urn:microsoft.com/office/officeart/2005/8/layout/process1"/>
    <dgm:cxn modelId="{86A48C9C-227D-41E2-8B71-5631491C11F7}" type="presOf" srcId="{A6E156AB-626B-4EBA-8027-1AD8EADF50C5}" destId="{767382CC-2731-45D0-BDDD-4FA379C732A2}" srcOrd="0" destOrd="0" presId="urn:microsoft.com/office/officeart/2005/8/layout/process1"/>
    <dgm:cxn modelId="{88A725FB-3A04-4A4C-A65F-30265D3C63ED}" type="presOf" srcId="{A6CA2505-30EC-47E8-92DF-0D142CD5C892}" destId="{D1550F00-353E-4BA8-A2FB-3BD90B0F981F}" srcOrd="0" destOrd="0" presId="urn:microsoft.com/office/officeart/2005/8/layout/process1"/>
    <dgm:cxn modelId="{E333BD38-54FE-47CF-AE5C-8CF570349652}" type="presParOf" srcId="{767382CC-2731-45D0-BDDD-4FA379C732A2}" destId="{82E90CAA-8EE5-434D-A121-B4B725C0CBD5}" srcOrd="0" destOrd="0" presId="urn:microsoft.com/office/officeart/2005/8/layout/process1"/>
    <dgm:cxn modelId="{1BCD3B75-C33E-4363-BDFC-1AFCDFE97A83}" type="presParOf" srcId="{767382CC-2731-45D0-BDDD-4FA379C732A2}" destId="{D3D6AEAE-7D47-4BB1-8FB3-6F78ECBC57D8}" srcOrd="1" destOrd="0" presId="urn:microsoft.com/office/officeart/2005/8/layout/process1"/>
    <dgm:cxn modelId="{4E4AD5A1-892A-4189-933C-8870EA145FAF}" type="presParOf" srcId="{D3D6AEAE-7D47-4BB1-8FB3-6F78ECBC57D8}" destId="{C7208CBF-DD2E-4A50-BF05-1C65E7ECDD9E}" srcOrd="0" destOrd="0" presId="urn:microsoft.com/office/officeart/2005/8/layout/process1"/>
    <dgm:cxn modelId="{B7B142F6-01F8-4869-8D52-6B1A2FD277EF}" type="presParOf" srcId="{767382CC-2731-45D0-BDDD-4FA379C732A2}" destId="{6BA50E65-37A6-438F-BB8B-0D23C3C9A7F5}" srcOrd="2" destOrd="0" presId="urn:microsoft.com/office/officeart/2005/8/layout/process1"/>
    <dgm:cxn modelId="{9EFABE72-98C8-45D0-8BBE-7332DB97C147}" type="presParOf" srcId="{767382CC-2731-45D0-BDDD-4FA379C732A2}" destId="{02CA1904-B3F0-4E41-971E-3F7236E7AD96}" srcOrd="3" destOrd="0" presId="urn:microsoft.com/office/officeart/2005/8/layout/process1"/>
    <dgm:cxn modelId="{7B1C6859-EBF5-4BAD-8642-47A449C33D09}" type="presParOf" srcId="{02CA1904-B3F0-4E41-971E-3F7236E7AD96}" destId="{5CF49201-736C-433A-B071-83DA53191F60}" srcOrd="0" destOrd="0" presId="urn:microsoft.com/office/officeart/2005/8/layout/process1"/>
    <dgm:cxn modelId="{14396EDC-2259-4620-8ABE-43B63A075EB2}" type="presParOf" srcId="{767382CC-2731-45D0-BDDD-4FA379C732A2}" destId="{D1550F00-353E-4BA8-A2FB-3BD90B0F981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D565DE-88D0-4A9B-A60B-C37FC9C9F80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E035DCE-6513-4F0F-84B5-1E83D0E4AEEE}">
      <dgm:prSet phldrT="[Text]"/>
      <dgm:spPr/>
      <dgm:t>
        <a:bodyPr/>
        <a:lstStyle/>
        <a:p>
          <a:r>
            <a:rPr lang="en-US" dirty="0"/>
            <a:t>Champion &amp; Legislator Visits</a:t>
          </a:r>
        </a:p>
      </dgm:t>
    </dgm:pt>
    <dgm:pt modelId="{A7CF6BBE-E203-4992-BC10-8945BF55B636}" type="parTrans" cxnId="{02FB707C-6E49-4231-92EC-3F26B5B9B8B4}">
      <dgm:prSet/>
      <dgm:spPr/>
      <dgm:t>
        <a:bodyPr/>
        <a:lstStyle/>
        <a:p>
          <a:endParaRPr lang="en-US"/>
        </a:p>
      </dgm:t>
    </dgm:pt>
    <dgm:pt modelId="{CE98CE79-85B6-4FE9-93C6-895FD114823C}" type="sibTrans" cxnId="{02FB707C-6E49-4231-92EC-3F26B5B9B8B4}">
      <dgm:prSet/>
      <dgm:spPr/>
      <dgm:t>
        <a:bodyPr/>
        <a:lstStyle/>
        <a:p>
          <a:endParaRPr lang="en-US"/>
        </a:p>
      </dgm:t>
    </dgm:pt>
    <dgm:pt modelId="{1F7B41DB-4EA4-4E5F-A283-23B5236F593A}">
      <dgm:prSet phldrT="[Text]"/>
      <dgm:spPr/>
      <dgm:t>
        <a:bodyPr/>
        <a:lstStyle/>
        <a:p>
          <a:r>
            <a:rPr lang="en-US" dirty="0"/>
            <a:t>Support Families Voices</a:t>
          </a:r>
        </a:p>
      </dgm:t>
    </dgm:pt>
    <dgm:pt modelId="{3A4A1935-B118-448C-8825-F2ED2FAEB2E8}" type="parTrans" cxnId="{24DC79A1-0B3C-44FA-BE32-9FA31495F09C}">
      <dgm:prSet/>
      <dgm:spPr/>
      <dgm:t>
        <a:bodyPr/>
        <a:lstStyle/>
        <a:p>
          <a:endParaRPr lang="en-US"/>
        </a:p>
      </dgm:t>
    </dgm:pt>
    <dgm:pt modelId="{5B25AA87-4764-4D16-961A-1E5E22589029}" type="sibTrans" cxnId="{24DC79A1-0B3C-44FA-BE32-9FA31495F09C}">
      <dgm:prSet/>
      <dgm:spPr/>
      <dgm:t>
        <a:bodyPr/>
        <a:lstStyle/>
        <a:p>
          <a:endParaRPr lang="en-US"/>
        </a:p>
      </dgm:t>
    </dgm:pt>
    <dgm:pt modelId="{78B173E5-3DDF-4720-9930-ED3B22F38213}">
      <dgm:prSet phldrT="[Text]"/>
      <dgm:spPr/>
      <dgm:t>
        <a:bodyPr/>
        <a:lstStyle/>
        <a:p>
          <a:r>
            <a:rPr lang="en-US" dirty="0"/>
            <a:t>Communication Strategies</a:t>
          </a:r>
        </a:p>
      </dgm:t>
    </dgm:pt>
    <dgm:pt modelId="{FF4FEE16-F0F0-43F3-82DD-04B9CD391AC3}" type="parTrans" cxnId="{7A0483FF-39EE-432D-93F7-11AC0A814428}">
      <dgm:prSet/>
      <dgm:spPr/>
      <dgm:t>
        <a:bodyPr/>
        <a:lstStyle/>
        <a:p>
          <a:endParaRPr lang="en-US"/>
        </a:p>
      </dgm:t>
    </dgm:pt>
    <dgm:pt modelId="{54C99B95-E32B-4B2C-8D85-B168932AE101}" type="sibTrans" cxnId="{7A0483FF-39EE-432D-93F7-11AC0A814428}">
      <dgm:prSet/>
      <dgm:spPr/>
      <dgm:t>
        <a:bodyPr/>
        <a:lstStyle/>
        <a:p>
          <a:endParaRPr lang="en-US"/>
        </a:p>
      </dgm:t>
    </dgm:pt>
    <dgm:pt modelId="{E2FCF5C4-7843-442F-AFD8-4F23851FB7C9}">
      <dgm:prSet phldrT="[Text]"/>
      <dgm:spPr/>
      <dgm:t>
        <a:bodyPr/>
        <a:lstStyle/>
        <a:p>
          <a:r>
            <a:rPr lang="en-US" dirty="0"/>
            <a:t>Cultivate Community Partnerships</a:t>
          </a:r>
        </a:p>
      </dgm:t>
    </dgm:pt>
    <dgm:pt modelId="{28923077-B6C1-4D86-B29C-9BD56EC6C7A8}" type="parTrans" cxnId="{FC4A98EF-BC2C-402F-A77C-91B8F67A452E}">
      <dgm:prSet/>
      <dgm:spPr/>
      <dgm:t>
        <a:bodyPr/>
        <a:lstStyle/>
        <a:p>
          <a:endParaRPr lang="en-US"/>
        </a:p>
      </dgm:t>
    </dgm:pt>
    <dgm:pt modelId="{BAB0E4B1-C785-4167-A6BA-6EE08F2478AE}" type="sibTrans" cxnId="{FC4A98EF-BC2C-402F-A77C-91B8F67A452E}">
      <dgm:prSet/>
      <dgm:spPr/>
      <dgm:t>
        <a:bodyPr/>
        <a:lstStyle/>
        <a:p>
          <a:endParaRPr lang="en-US"/>
        </a:p>
      </dgm:t>
    </dgm:pt>
    <dgm:pt modelId="{A98D2E47-689E-4D8C-993B-A9E5C2BDECDA}">
      <dgm:prSet phldrT="[Text]"/>
      <dgm:spPr/>
      <dgm:t>
        <a:bodyPr/>
        <a:lstStyle/>
        <a:p>
          <a:r>
            <a:rPr lang="en-US" dirty="0"/>
            <a:t>Endorse the Campaign!</a:t>
          </a:r>
        </a:p>
      </dgm:t>
    </dgm:pt>
    <dgm:pt modelId="{0FDE51A3-59AB-4988-9614-BA5AA6396478}" type="parTrans" cxnId="{1ACFBE07-C511-41FD-B5F2-A2A0021F7F00}">
      <dgm:prSet/>
      <dgm:spPr/>
      <dgm:t>
        <a:bodyPr/>
        <a:lstStyle/>
        <a:p>
          <a:endParaRPr lang="en-US"/>
        </a:p>
      </dgm:t>
    </dgm:pt>
    <dgm:pt modelId="{BEC3012E-9E98-4A2F-A88E-A9DAE05E7494}" type="sibTrans" cxnId="{1ACFBE07-C511-41FD-B5F2-A2A0021F7F00}">
      <dgm:prSet/>
      <dgm:spPr/>
      <dgm:t>
        <a:bodyPr/>
        <a:lstStyle/>
        <a:p>
          <a:endParaRPr lang="en-US"/>
        </a:p>
      </dgm:t>
    </dgm:pt>
    <dgm:pt modelId="{46B49B6C-3CA3-4281-83F6-A4048A2A50B4}" type="pres">
      <dgm:prSet presAssocID="{CDD565DE-88D0-4A9B-A60B-C37FC9C9F80C}" presName="diagram" presStyleCnt="0">
        <dgm:presLayoutVars>
          <dgm:dir/>
          <dgm:resizeHandles val="exact"/>
        </dgm:presLayoutVars>
      </dgm:prSet>
      <dgm:spPr/>
    </dgm:pt>
    <dgm:pt modelId="{7868E5DA-2488-4ABB-8CE5-F18376B7747D}" type="pres">
      <dgm:prSet presAssocID="{BE035DCE-6513-4F0F-84B5-1E83D0E4AEEE}" presName="node" presStyleLbl="node1" presStyleIdx="0" presStyleCnt="5" custLinFactNeighborY="-992">
        <dgm:presLayoutVars>
          <dgm:bulletEnabled val="1"/>
        </dgm:presLayoutVars>
      </dgm:prSet>
      <dgm:spPr/>
    </dgm:pt>
    <dgm:pt modelId="{9DD85988-1417-4FB2-9406-32534D402959}" type="pres">
      <dgm:prSet presAssocID="{CE98CE79-85B6-4FE9-93C6-895FD114823C}" presName="sibTrans" presStyleCnt="0"/>
      <dgm:spPr/>
    </dgm:pt>
    <dgm:pt modelId="{29B65C9C-131F-4CBA-8299-EA9E9F6E1989}" type="pres">
      <dgm:prSet presAssocID="{1F7B41DB-4EA4-4E5F-A283-23B5236F593A}" presName="node" presStyleLbl="node1" presStyleIdx="1" presStyleCnt="5">
        <dgm:presLayoutVars>
          <dgm:bulletEnabled val="1"/>
        </dgm:presLayoutVars>
      </dgm:prSet>
      <dgm:spPr/>
    </dgm:pt>
    <dgm:pt modelId="{5B322285-F9FB-4AFE-80C2-6CB0F64036A8}" type="pres">
      <dgm:prSet presAssocID="{5B25AA87-4764-4D16-961A-1E5E22589029}" presName="sibTrans" presStyleCnt="0"/>
      <dgm:spPr/>
    </dgm:pt>
    <dgm:pt modelId="{7F02A6C5-7CC7-4F28-991E-6C84CE440204}" type="pres">
      <dgm:prSet presAssocID="{78B173E5-3DDF-4720-9930-ED3B22F38213}" presName="node" presStyleLbl="node1" presStyleIdx="2" presStyleCnt="5">
        <dgm:presLayoutVars>
          <dgm:bulletEnabled val="1"/>
        </dgm:presLayoutVars>
      </dgm:prSet>
      <dgm:spPr/>
    </dgm:pt>
    <dgm:pt modelId="{70FA8CEF-E65E-445D-A63B-9A15A014F513}" type="pres">
      <dgm:prSet presAssocID="{54C99B95-E32B-4B2C-8D85-B168932AE101}" presName="sibTrans" presStyleCnt="0"/>
      <dgm:spPr/>
    </dgm:pt>
    <dgm:pt modelId="{90C546E2-5304-4E08-A575-AD738A1196D6}" type="pres">
      <dgm:prSet presAssocID="{E2FCF5C4-7843-442F-AFD8-4F23851FB7C9}" presName="node" presStyleLbl="node1" presStyleIdx="3" presStyleCnt="5">
        <dgm:presLayoutVars>
          <dgm:bulletEnabled val="1"/>
        </dgm:presLayoutVars>
      </dgm:prSet>
      <dgm:spPr/>
    </dgm:pt>
    <dgm:pt modelId="{A345BF3E-FCB3-479A-B7D5-FF933EFA0325}" type="pres">
      <dgm:prSet presAssocID="{BAB0E4B1-C785-4167-A6BA-6EE08F2478AE}" presName="sibTrans" presStyleCnt="0"/>
      <dgm:spPr/>
    </dgm:pt>
    <dgm:pt modelId="{CF858B93-E91C-4376-A585-6BB5887B4A3E}" type="pres">
      <dgm:prSet presAssocID="{A98D2E47-689E-4D8C-993B-A9E5C2BDECDA}" presName="node" presStyleLbl="node1" presStyleIdx="4" presStyleCnt="5">
        <dgm:presLayoutVars>
          <dgm:bulletEnabled val="1"/>
        </dgm:presLayoutVars>
      </dgm:prSet>
      <dgm:spPr/>
    </dgm:pt>
  </dgm:ptLst>
  <dgm:cxnLst>
    <dgm:cxn modelId="{1ACFBE07-C511-41FD-B5F2-A2A0021F7F00}" srcId="{CDD565DE-88D0-4A9B-A60B-C37FC9C9F80C}" destId="{A98D2E47-689E-4D8C-993B-A9E5C2BDECDA}" srcOrd="4" destOrd="0" parTransId="{0FDE51A3-59AB-4988-9614-BA5AA6396478}" sibTransId="{BEC3012E-9E98-4A2F-A88E-A9DAE05E7494}"/>
    <dgm:cxn modelId="{FA1BAB0E-60C6-4951-AD47-684BBFAA88F4}" type="presOf" srcId="{78B173E5-3DDF-4720-9930-ED3B22F38213}" destId="{7F02A6C5-7CC7-4F28-991E-6C84CE440204}" srcOrd="0" destOrd="0" presId="urn:microsoft.com/office/officeart/2005/8/layout/default"/>
    <dgm:cxn modelId="{CDD3180F-5B4E-42A2-8B90-E3862A90E25C}" type="presOf" srcId="{BE035DCE-6513-4F0F-84B5-1E83D0E4AEEE}" destId="{7868E5DA-2488-4ABB-8CE5-F18376B7747D}" srcOrd="0" destOrd="0" presId="urn:microsoft.com/office/officeart/2005/8/layout/default"/>
    <dgm:cxn modelId="{75668717-BBE5-47A3-88F7-FA5F8622814A}" type="presOf" srcId="{A98D2E47-689E-4D8C-993B-A9E5C2BDECDA}" destId="{CF858B93-E91C-4376-A585-6BB5887B4A3E}" srcOrd="0" destOrd="0" presId="urn:microsoft.com/office/officeart/2005/8/layout/default"/>
    <dgm:cxn modelId="{004EA83F-27C7-4AA0-A81A-9C20FE667439}" type="presOf" srcId="{CDD565DE-88D0-4A9B-A60B-C37FC9C9F80C}" destId="{46B49B6C-3CA3-4281-83F6-A4048A2A50B4}" srcOrd="0" destOrd="0" presId="urn:microsoft.com/office/officeart/2005/8/layout/default"/>
    <dgm:cxn modelId="{8673856C-5459-4615-A825-BAB6E7DF9671}" type="presOf" srcId="{E2FCF5C4-7843-442F-AFD8-4F23851FB7C9}" destId="{90C546E2-5304-4E08-A575-AD738A1196D6}" srcOrd="0" destOrd="0" presId="urn:microsoft.com/office/officeart/2005/8/layout/default"/>
    <dgm:cxn modelId="{02FB707C-6E49-4231-92EC-3F26B5B9B8B4}" srcId="{CDD565DE-88D0-4A9B-A60B-C37FC9C9F80C}" destId="{BE035DCE-6513-4F0F-84B5-1E83D0E4AEEE}" srcOrd="0" destOrd="0" parTransId="{A7CF6BBE-E203-4992-BC10-8945BF55B636}" sibTransId="{CE98CE79-85B6-4FE9-93C6-895FD114823C}"/>
    <dgm:cxn modelId="{24DC79A1-0B3C-44FA-BE32-9FA31495F09C}" srcId="{CDD565DE-88D0-4A9B-A60B-C37FC9C9F80C}" destId="{1F7B41DB-4EA4-4E5F-A283-23B5236F593A}" srcOrd="1" destOrd="0" parTransId="{3A4A1935-B118-448C-8825-F2ED2FAEB2E8}" sibTransId="{5B25AA87-4764-4D16-961A-1E5E22589029}"/>
    <dgm:cxn modelId="{8C9114E4-EB1F-419C-8F88-28318D237A3F}" type="presOf" srcId="{1F7B41DB-4EA4-4E5F-A283-23B5236F593A}" destId="{29B65C9C-131F-4CBA-8299-EA9E9F6E1989}" srcOrd="0" destOrd="0" presId="urn:microsoft.com/office/officeart/2005/8/layout/default"/>
    <dgm:cxn modelId="{FC4A98EF-BC2C-402F-A77C-91B8F67A452E}" srcId="{CDD565DE-88D0-4A9B-A60B-C37FC9C9F80C}" destId="{E2FCF5C4-7843-442F-AFD8-4F23851FB7C9}" srcOrd="3" destOrd="0" parTransId="{28923077-B6C1-4D86-B29C-9BD56EC6C7A8}" sibTransId="{BAB0E4B1-C785-4167-A6BA-6EE08F2478AE}"/>
    <dgm:cxn modelId="{7A0483FF-39EE-432D-93F7-11AC0A814428}" srcId="{CDD565DE-88D0-4A9B-A60B-C37FC9C9F80C}" destId="{78B173E5-3DDF-4720-9930-ED3B22F38213}" srcOrd="2" destOrd="0" parTransId="{FF4FEE16-F0F0-43F3-82DD-04B9CD391AC3}" sibTransId="{54C99B95-E32B-4B2C-8D85-B168932AE101}"/>
    <dgm:cxn modelId="{1BCBA2C3-20A7-4314-83D0-A6E849F907FD}" type="presParOf" srcId="{46B49B6C-3CA3-4281-83F6-A4048A2A50B4}" destId="{7868E5DA-2488-4ABB-8CE5-F18376B7747D}" srcOrd="0" destOrd="0" presId="urn:microsoft.com/office/officeart/2005/8/layout/default"/>
    <dgm:cxn modelId="{4903645F-CE61-4449-9CE4-CC1C4A45F114}" type="presParOf" srcId="{46B49B6C-3CA3-4281-83F6-A4048A2A50B4}" destId="{9DD85988-1417-4FB2-9406-32534D402959}" srcOrd="1" destOrd="0" presId="urn:microsoft.com/office/officeart/2005/8/layout/default"/>
    <dgm:cxn modelId="{B4B3D8A4-E677-4E56-9C02-2100AB03D02C}" type="presParOf" srcId="{46B49B6C-3CA3-4281-83F6-A4048A2A50B4}" destId="{29B65C9C-131F-4CBA-8299-EA9E9F6E1989}" srcOrd="2" destOrd="0" presId="urn:microsoft.com/office/officeart/2005/8/layout/default"/>
    <dgm:cxn modelId="{6C6A511D-9CD2-451B-9A2B-50A8B8E9475D}" type="presParOf" srcId="{46B49B6C-3CA3-4281-83F6-A4048A2A50B4}" destId="{5B322285-F9FB-4AFE-80C2-6CB0F64036A8}" srcOrd="3" destOrd="0" presId="urn:microsoft.com/office/officeart/2005/8/layout/default"/>
    <dgm:cxn modelId="{1F550C92-478F-416D-99E5-2B3C43EF1654}" type="presParOf" srcId="{46B49B6C-3CA3-4281-83F6-A4048A2A50B4}" destId="{7F02A6C5-7CC7-4F28-991E-6C84CE440204}" srcOrd="4" destOrd="0" presId="urn:microsoft.com/office/officeart/2005/8/layout/default"/>
    <dgm:cxn modelId="{09398A0E-E7C0-4FE1-8CD2-0BE7C9A69EA1}" type="presParOf" srcId="{46B49B6C-3CA3-4281-83F6-A4048A2A50B4}" destId="{70FA8CEF-E65E-445D-A63B-9A15A014F513}" srcOrd="5" destOrd="0" presId="urn:microsoft.com/office/officeart/2005/8/layout/default"/>
    <dgm:cxn modelId="{284AA9E8-F9CD-4414-91DD-C2B48B7AD5FD}" type="presParOf" srcId="{46B49B6C-3CA3-4281-83F6-A4048A2A50B4}" destId="{90C546E2-5304-4E08-A575-AD738A1196D6}" srcOrd="6" destOrd="0" presId="urn:microsoft.com/office/officeart/2005/8/layout/default"/>
    <dgm:cxn modelId="{E012FC01-03D0-42D7-8E6C-2CB1E9310D65}" type="presParOf" srcId="{46B49B6C-3CA3-4281-83F6-A4048A2A50B4}" destId="{A345BF3E-FCB3-479A-B7D5-FF933EFA0325}" srcOrd="7" destOrd="0" presId="urn:microsoft.com/office/officeart/2005/8/layout/default"/>
    <dgm:cxn modelId="{8E626377-DFD3-4FB3-AA31-48F2FFCCCFC2}" type="presParOf" srcId="{46B49B6C-3CA3-4281-83F6-A4048A2A50B4}" destId="{CF858B93-E91C-4376-A585-6BB5887B4A3E}"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7DA5DF-9E5B-43A2-95BA-8E70FD6A7B5B}"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E093AF17-EBC7-4EF4-88D0-0D71656ED620}">
      <dgm:prSet phldrT="[Text]" custT="1"/>
      <dgm:spPr/>
      <dgm:t>
        <a:bodyPr/>
        <a:lstStyle/>
        <a:p>
          <a:r>
            <a:rPr lang="en-US" sz="2400" dirty="0"/>
            <a:t>Provide Guidance &amp; Preparation </a:t>
          </a:r>
        </a:p>
      </dgm:t>
    </dgm:pt>
    <dgm:pt modelId="{1C64C0B4-4245-4B23-9D44-E837E3ED5FA4}" type="parTrans" cxnId="{FB75941A-B9AF-41E8-B802-8C740E0CF5F6}">
      <dgm:prSet/>
      <dgm:spPr/>
      <dgm:t>
        <a:bodyPr/>
        <a:lstStyle/>
        <a:p>
          <a:endParaRPr lang="en-US"/>
        </a:p>
      </dgm:t>
    </dgm:pt>
    <dgm:pt modelId="{C481DBBB-F679-4EC9-ADD2-97192DB0FC3B}" type="sibTrans" cxnId="{FB75941A-B9AF-41E8-B802-8C740E0CF5F6}">
      <dgm:prSet/>
      <dgm:spPr/>
      <dgm:t>
        <a:bodyPr/>
        <a:lstStyle/>
        <a:p>
          <a:endParaRPr lang="en-US"/>
        </a:p>
      </dgm:t>
    </dgm:pt>
    <dgm:pt modelId="{7BA84203-9481-404B-80D5-AB2D3E63DB6F}">
      <dgm:prSet phldrT="[Text]" custT="1"/>
      <dgm:spPr/>
      <dgm:t>
        <a:bodyPr/>
        <a:lstStyle/>
        <a:p>
          <a:r>
            <a:rPr lang="en-US" sz="2400" dirty="0"/>
            <a:t>Encourage Family participation</a:t>
          </a:r>
        </a:p>
      </dgm:t>
    </dgm:pt>
    <dgm:pt modelId="{995F4F67-EE2F-4ACB-B6DC-273855B1F83B}" type="parTrans" cxnId="{9826C4E5-2117-4CF9-8E32-95EFF1255FAC}">
      <dgm:prSet/>
      <dgm:spPr/>
      <dgm:t>
        <a:bodyPr/>
        <a:lstStyle/>
        <a:p>
          <a:endParaRPr lang="en-US"/>
        </a:p>
      </dgm:t>
    </dgm:pt>
    <dgm:pt modelId="{33F47F5A-D478-41B9-AEF2-3F0BF3E83E0A}" type="sibTrans" cxnId="{9826C4E5-2117-4CF9-8E32-95EFF1255FAC}">
      <dgm:prSet/>
      <dgm:spPr/>
      <dgm:t>
        <a:bodyPr/>
        <a:lstStyle/>
        <a:p>
          <a:endParaRPr lang="en-US"/>
        </a:p>
      </dgm:t>
    </dgm:pt>
    <dgm:pt modelId="{B22D58C6-2B25-4633-8A59-53C0DE545357}">
      <dgm:prSet phldrT="[Text]"/>
      <dgm:spPr/>
      <dgm:t>
        <a:bodyPr/>
        <a:lstStyle/>
        <a:p>
          <a:r>
            <a:rPr lang="en-US" dirty="0"/>
            <a:t>Being There  </a:t>
          </a:r>
        </a:p>
      </dgm:t>
    </dgm:pt>
    <dgm:pt modelId="{961E1ACE-5D05-4C81-BFFF-9222469497DD}" type="parTrans" cxnId="{31654671-3BA2-43D3-8AE3-35CA238BF754}">
      <dgm:prSet/>
      <dgm:spPr/>
      <dgm:t>
        <a:bodyPr/>
        <a:lstStyle/>
        <a:p>
          <a:endParaRPr lang="en-US"/>
        </a:p>
      </dgm:t>
    </dgm:pt>
    <dgm:pt modelId="{DB3C0844-9CAE-485A-921E-B07D16102DA2}" type="sibTrans" cxnId="{31654671-3BA2-43D3-8AE3-35CA238BF754}">
      <dgm:prSet/>
      <dgm:spPr/>
      <dgm:t>
        <a:bodyPr/>
        <a:lstStyle/>
        <a:p>
          <a:endParaRPr lang="en-US"/>
        </a:p>
      </dgm:t>
    </dgm:pt>
    <dgm:pt modelId="{FEC77BB6-9654-48F1-8483-022C8051D9AB}">
      <dgm:prSet phldrT="[Text]"/>
      <dgm:spPr/>
      <dgm:t>
        <a:bodyPr/>
        <a:lstStyle/>
        <a:p>
          <a:r>
            <a:rPr lang="en-US" dirty="0"/>
            <a:t>Successful Communication!</a:t>
          </a:r>
        </a:p>
      </dgm:t>
    </dgm:pt>
    <dgm:pt modelId="{F7DD1258-3FC3-4FFC-90D9-72593EB097B5}" type="parTrans" cxnId="{D69472AF-7BB5-4D36-905D-763B9B2997ED}">
      <dgm:prSet/>
      <dgm:spPr/>
      <dgm:t>
        <a:bodyPr/>
        <a:lstStyle/>
        <a:p>
          <a:endParaRPr lang="en-US"/>
        </a:p>
      </dgm:t>
    </dgm:pt>
    <dgm:pt modelId="{AE7227E9-4D44-4215-A92B-9A80429F1A99}" type="sibTrans" cxnId="{D69472AF-7BB5-4D36-905D-763B9B2997ED}">
      <dgm:prSet/>
      <dgm:spPr/>
      <dgm:t>
        <a:bodyPr/>
        <a:lstStyle/>
        <a:p>
          <a:endParaRPr lang="en-US"/>
        </a:p>
      </dgm:t>
    </dgm:pt>
    <dgm:pt modelId="{B17B83BF-D545-4B04-BFF7-6F971DB08931}" type="pres">
      <dgm:prSet presAssocID="{247DA5DF-9E5B-43A2-95BA-8E70FD6A7B5B}" presName="Name0" presStyleCnt="0">
        <dgm:presLayoutVars>
          <dgm:chMax val="4"/>
          <dgm:resizeHandles val="exact"/>
        </dgm:presLayoutVars>
      </dgm:prSet>
      <dgm:spPr/>
    </dgm:pt>
    <dgm:pt modelId="{B1099945-76D9-4B39-B427-A82129770D93}" type="pres">
      <dgm:prSet presAssocID="{247DA5DF-9E5B-43A2-95BA-8E70FD6A7B5B}" presName="ellipse" presStyleLbl="trBgShp" presStyleIdx="0" presStyleCnt="1" custScaleX="139043" custScaleY="148151"/>
      <dgm:spPr/>
    </dgm:pt>
    <dgm:pt modelId="{C274B96E-5C27-49EE-A860-F569F3A32A3A}" type="pres">
      <dgm:prSet presAssocID="{247DA5DF-9E5B-43A2-95BA-8E70FD6A7B5B}" presName="arrow1" presStyleLbl="fgShp" presStyleIdx="0" presStyleCnt="1"/>
      <dgm:spPr/>
    </dgm:pt>
    <dgm:pt modelId="{06EC03D0-C5E5-40B8-A609-2AEE7E1C2233}" type="pres">
      <dgm:prSet presAssocID="{247DA5DF-9E5B-43A2-95BA-8E70FD6A7B5B}" presName="rectangle" presStyleLbl="revTx" presStyleIdx="0" presStyleCnt="1" custLinFactNeighborX="4132" custLinFactNeighborY="-22041">
        <dgm:presLayoutVars>
          <dgm:bulletEnabled val="1"/>
        </dgm:presLayoutVars>
      </dgm:prSet>
      <dgm:spPr/>
    </dgm:pt>
    <dgm:pt modelId="{C0A4B60B-9DD4-4724-813E-37D1AFC47873}" type="pres">
      <dgm:prSet presAssocID="{7BA84203-9481-404B-80D5-AB2D3E63DB6F}" presName="item1" presStyleLbl="node1" presStyleIdx="0" presStyleCnt="3">
        <dgm:presLayoutVars>
          <dgm:bulletEnabled val="1"/>
        </dgm:presLayoutVars>
      </dgm:prSet>
      <dgm:spPr/>
    </dgm:pt>
    <dgm:pt modelId="{DA3647BF-C971-4A70-A3CF-13F857943968}" type="pres">
      <dgm:prSet presAssocID="{B22D58C6-2B25-4633-8A59-53C0DE545357}" presName="item2" presStyleLbl="node1" presStyleIdx="1" presStyleCnt="3" custScaleX="169129" custScaleY="141604" custLinFactNeighborX="-14739" custLinFactNeighborY="-21424">
        <dgm:presLayoutVars>
          <dgm:bulletEnabled val="1"/>
        </dgm:presLayoutVars>
      </dgm:prSet>
      <dgm:spPr/>
    </dgm:pt>
    <dgm:pt modelId="{AB89C26F-17D9-4D2E-BBB0-F6F4338013FB}" type="pres">
      <dgm:prSet presAssocID="{FEC77BB6-9654-48F1-8483-022C8051D9AB}" presName="item3" presStyleLbl="node1" presStyleIdx="2" presStyleCnt="3" custScaleX="162754" custScaleY="117364" custLinFactNeighborX="39183" custLinFactNeighborY="-9366">
        <dgm:presLayoutVars>
          <dgm:bulletEnabled val="1"/>
        </dgm:presLayoutVars>
      </dgm:prSet>
      <dgm:spPr/>
    </dgm:pt>
    <dgm:pt modelId="{07F5B27C-850D-45A3-872A-E7F119296A11}" type="pres">
      <dgm:prSet presAssocID="{247DA5DF-9E5B-43A2-95BA-8E70FD6A7B5B}" presName="funnel" presStyleLbl="trAlignAcc1" presStyleIdx="0" presStyleCnt="1" custScaleX="122037" custScaleY="110925" custLinFactNeighborX="3582" custLinFactNeighborY="13956"/>
      <dgm:spPr/>
    </dgm:pt>
  </dgm:ptLst>
  <dgm:cxnLst>
    <dgm:cxn modelId="{FB75941A-B9AF-41E8-B802-8C740E0CF5F6}" srcId="{247DA5DF-9E5B-43A2-95BA-8E70FD6A7B5B}" destId="{E093AF17-EBC7-4EF4-88D0-0D71656ED620}" srcOrd="0" destOrd="0" parTransId="{1C64C0B4-4245-4B23-9D44-E837E3ED5FA4}" sibTransId="{C481DBBB-F679-4EC9-ADD2-97192DB0FC3B}"/>
    <dgm:cxn modelId="{31654671-3BA2-43D3-8AE3-35CA238BF754}" srcId="{247DA5DF-9E5B-43A2-95BA-8E70FD6A7B5B}" destId="{B22D58C6-2B25-4633-8A59-53C0DE545357}" srcOrd="2" destOrd="0" parTransId="{961E1ACE-5D05-4C81-BFFF-9222469497DD}" sibTransId="{DB3C0844-9CAE-485A-921E-B07D16102DA2}"/>
    <dgm:cxn modelId="{7BA18C59-9DFD-45E9-9259-FDB933C4C676}" type="presOf" srcId="{B22D58C6-2B25-4633-8A59-53C0DE545357}" destId="{C0A4B60B-9DD4-4724-813E-37D1AFC47873}" srcOrd="0" destOrd="0" presId="urn:microsoft.com/office/officeart/2005/8/layout/funnel1"/>
    <dgm:cxn modelId="{91AA0CA5-3411-4D7A-95FB-D84499F88316}" type="presOf" srcId="{FEC77BB6-9654-48F1-8483-022C8051D9AB}" destId="{06EC03D0-C5E5-40B8-A609-2AEE7E1C2233}" srcOrd="0" destOrd="0" presId="urn:microsoft.com/office/officeart/2005/8/layout/funnel1"/>
    <dgm:cxn modelId="{5769CBA7-49D3-4F82-AAEC-178CF5553306}" type="presOf" srcId="{247DA5DF-9E5B-43A2-95BA-8E70FD6A7B5B}" destId="{B17B83BF-D545-4B04-BFF7-6F971DB08931}" srcOrd="0" destOrd="0" presId="urn:microsoft.com/office/officeart/2005/8/layout/funnel1"/>
    <dgm:cxn modelId="{D69472AF-7BB5-4D36-905D-763B9B2997ED}" srcId="{247DA5DF-9E5B-43A2-95BA-8E70FD6A7B5B}" destId="{FEC77BB6-9654-48F1-8483-022C8051D9AB}" srcOrd="3" destOrd="0" parTransId="{F7DD1258-3FC3-4FFC-90D9-72593EB097B5}" sibTransId="{AE7227E9-4D44-4215-A92B-9A80429F1A99}"/>
    <dgm:cxn modelId="{9826C4E5-2117-4CF9-8E32-95EFF1255FAC}" srcId="{247DA5DF-9E5B-43A2-95BA-8E70FD6A7B5B}" destId="{7BA84203-9481-404B-80D5-AB2D3E63DB6F}" srcOrd="1" destOrd="0" parTransId="{995F4F67-EE2F-4ACB-B6DC-273855B1F83B}" sibTransId="{33F47F5A-D478-41B9-AEF2-3F0BF3E83E0A}"/>
    <dgm:cxn modelId="{BA4901F4-C978-4EC5-9055-341A318D33C6}" type="presOf" srcId="{E093AF17-EBC7-4EF4-88D0-0D71656ED620}" destId="{AB89C26F-17D9-4D2E-BBB0-F6F4338013FB}" srcOrd="0" destOrd="0" presId="urn:microsoft.com/office/officeart/2005/8/layout/funnel1"/>
    <dgm:cxn modelId="{628AC3F5-287E-4672-80BE-7CB3C8F0971B}" type="presOf" srcId="{7BA84203-9481-404B-80D5-AB2D3E63DB6F}" destId="{DA3647BF-C971-4A70-A3CF-13F857943968}" srcOrd="0" destOrd="0" presId="urn:microsoft.com/office/officeart/2005/8/layout/funnel1"/>
    <dgm:cxn modelId="{D13280E5-6ACE-4CE0-AA21-30FF7758AA72}" type="presParOf" srcId="{B17B83BF-D545-4B04-BFF7-6F971DB08931}" destId="{B1099945-76D9-4B39-B427-A82129770D93}" srcOrd="0" destOrd="0" presId="urn:microsoft.com/office/officeart/2005/8/layout/funnel1"/>
    <dgm:cxn modelId="{BCDAFE92-CC9B-4B5F-80E1-AF4EA4BC72A2}" type="presParOf" srcId="{B17B83BF-D545-4B04-BFF7-6F971DB08931}" destId="{C274B96E-5C27-49EE-A860-F569F3A32A3A}" srcOrd="1" destOrd="0" presId="urn:microsoft.com/office/officeart/2005/8/layout/funnel1"/>
    <dgm:cxn modelId="{FF58DA98-31F0-4761-BB1B-F588352C47C5}" type="presParOf" srcId="{B17B83BF-D545-4B04-BFF7-6F971DB08931}" destId="{06EC03D0-C5E5-40B8-A609-2AEE7E1C2233}" srcOrd="2" destOrd="0" presId="urn:microsoft.com/office/officeart/2005/8/layout/funnel1"/>
    <dgm:cxn modelId="{4EC0F880-31E9-4D69-A28C-0EB99F688F32}" type="presParOf" srcId="{B17B83BF-D545-4B04-BFF7-6F971DB08931}" destId="{C0A4B60B-9DD4-4724-813E-37D1AFC47873}" srcOrd="3" destOrd="0" presId="urn:microsoft.com/office/officeart/2005/8/layout/funnel1"/>
    <dgm:cxn modelId="{534E34D0-BF25-4AF8-B4EC-A25F667259D2}" type="presParOf" srcId="{B17B83BF-D545-4B04-BFF7-6F971DB08931}" destId="{DA3647BF-C971-4A70-A3CF-13F857943968}" srcOrd="4" destOrd="0" presId="urn:microsoft.com/office/officeart/2005/8/layout/funnel1"/>
    <dgm:cxn modelId="{EC5AFF1A-F203-4C04-8607-A9F1274ABEEF}" type="presParOf" srcId="{B17B83BF-D545-4B04-BFF7-6F971DB08931}" destId="{AB89C26F-17D9-4D2E-BBB0-F6F4338013FB}" srcOrd="5" destOrd="0" presId="urn:microsoft.com/office/officeart/2005/8/layout/funnel1"/>
    <dgm:cxn modelId="{1C3A682A-C3A3-459C-80C3-2FEC21F9934A}" type="presParOf" srcId="{B17B83BF-D545-4B04-BFF7-6F971DB08931}" destId="{07F5B27C-850D-45A3-872A-E7F119296A11}"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1BA87-87EC-4130-9B93-2EE5097D535A}">
      <dsp:nvSpPr>
        <dsp:cNvPr id="0" name=""/>
        <dsp:cNvSpPr/>
      </dsp:nvSpPr>
      <dsp:spPr>
        <a:xfrm>
          <a:off x="2110907" y="0"/>
          <a:ext cx="7294350" cy="4497355"/>
        </a:xfrm>
        <a:prstGeom prst="diamond">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C97588-EBEF-4955-98FA-9F083641C7C9}">
      <dsp:nvSpPr>
        <dsp:cNvPr id="0" name=""/>
        <dsp:cNvSpPr/>
      </dsp:nvSpPr>
      <dsp:spPr>
        <a:xfrm>
          <a:off x="3321965" y="422074"/>
          <a:ext cx="2278545" cy="16024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Evidence-Based Home Visitation</a:t>
          </a:r>
        </a:p>
      </dsp:txBody>
      <dsp:txXfrm>
        <a:off x="3400191" y="500300"/>
        <a:ext cx="2122093" cy="1446008"/>
      </dsp:txXfrm>
    </dsp:sp>
    <dsp:sp modelId="{4E8583F6-8BC0-4426-8A68-C271E9D7850E}">
      <dsp:nvSpPr>
        <dsp:cNvPr id="0" name=""/>
        <dsp:cNvSpPr/>
      </dsp:nvSpPr>
      <dsp:spPr>
        <a:xfrm>
          <a:off x="6258631" y="412199"/>
          <a:ext cx="2466868" cy="1753968"/>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Child Care</a:t>
          </a:r>
        </a:p>
      </dsp:txBody>
      <dsp:txXfrm>
        <a:off x="6344253" y="497821"/>
        <a:ext cx="2295624" cy="1582724"/>
      </dsp:txXfrm>
    </dsp:sp>
    <dsp:sp modelId="{498ECAE3-A5FB-4C12-A6D7-F41EA7A20643}">
      <dsp:nvSpPr>
        <dsp:cNvPr id="0" name=""/>
        <dsp:cNvSpPr/>
      </dsp:nvSpPr>
      <dsp:spPr>
        <a:xfrm>
          <a:off x="3227567" y="2393856"/>
          <a:ext cx="2406620" cy="1778103"/>
        </a:xfrm>
        <a:prstGeom prst="round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Early Intervention</a:t>
          </a:r>
        </a:p>
      </dsp:txBody>
      <dsp:txXfrm>
        <a:off x="3314367" y="2480656"/>
        <a:ext cx="2233020" cy="1604503"/>
      </dsp:txXfrm>
    </dsp:sp>
    <dsp:sp modelId="{B23C2FFB-89EA-433D-9FE7-02EABF3F0816}">
      <dsp:nvSpPr>
        <dsp:cNvPr id="0" name=""/>
        <dsp:cNvSpPr/>
      </dsp:nvSpPr>
      <dsp:spPr>
        <a:xfrm>
          <a:off x="6186491" y="2376842"/>
          <a:ext cx="2467324" cy="1743304"/>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Pre-K</a:t>
          </a:r>
        </a:p>
      </dsp:txBody>
      <dsp:txXfrm>
        <a:off x="6271592" y="2461943"/>
        <a:ext cx="2297122" cy="15731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90CAA-8EE5-434D-A121-B4B725C0CBD5}">
      <dsp:nvSpPr>
        <dsp:cNvPr id="0" name=""/>
        <dsp:cNvSpPr/>
      </dsp:nvSpPr>
      <dsp:spPr>
        <a:xfrm>
          <a:off x="10413" y="1088214"/>
          <a:ext cx="3112561" cy="186753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2014-15</a:t>
          </a:r>
        </a:p>
        <a:p>
          <a:pPr marL="0" lvl="0" indent="0" algn="ctr" defTabSz="1111250">
            <a:lnSpc>
              <a:spcPct val="90000"/>
            </a:lnSpc>
            <a:spcBef>
              <a:spcPct val="0"/>
            </a:spcBef>
            <a:spcAft>
              <a:spcPct val="35000"/>
            </a:spcAft>
            <a:buNone/>
          </a:pPr>
          <a:r>
            <a:rPr lang="en-US" sz="2500" kern="1200" dirty="0"/>
            <a:t>HV Subcommittee begins Strategy for PRR</a:t>
          </a:r>
        </a:p>
      </dsp:txBody>
      <dsp:txXfrm>
        <a:off x="65111" y="1142912"/>
        <a:ext cx="3003165" cy="1758141"/>
      </dsp:txXfrm>
    </dsp:sp>
    <dsp:sp modelId="{D3D6AEAE-7D47-4BB1-8FB3-6F78ECBC57D8}">
      <dsp:nvSpPr>
        <dsp:cNvPr id="0" name=""/>
        <dsp:cNvSpPr/>
      </dsp:nvSpPr>
      <dsp:spPr>
        <a:xfrm>
          <a:off x="3434231" y="1636025"/>
          <a:ext cx="659863" cy="77191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3434231" y="1790408"/>
        <a:ext cx="461904" cy="463149"/>
      </dsp:txXfrm>
    </dsp:sp>
    <dsp:sp modelId="{6BA50E65-37A6-438F-BB8B-0D23C3C9A7F5}">
      <dsp:nvSpPr>
        <dsp:cNvPr id="0" name=""/>
        <dsp:cNvSpPr/>
      </dsp:nvSpPr>
      <dsp:spPr>
        <a:xfrm>
          <a:off x="4368000" y="1088214"/>
          <a:ext cx="3112561" cy="1867537"/>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2015-16</a:t>
          </a:r>
        </a:p>
        <a:p>
          <a:pPr marL="0" lvl="0" indent="0" algn="ctr" defTabSz="1111250">
            <a:lnSpc>
              <a:spcPct val="90000"/>
            </a:lnSpc>
            <a:spcBef>
              <a:spcPct val="0"/>
            </a:spcBef>
            <a:spcAft>
              <a:spcPct val="35000"/>
            </a:spcAft>
            <a:buNone/>
          </a:pPr>
          <a:r>
            <a:rPr lang="en-US" sz="2500" kern="1200" dirty="0"/>
            <a:t>HV Subcommittee  Joint Advocacy Campaign</a:t>
          </a:r>
        </a:p>
      </dsp:txBody>
      <dsp:txXfrm>
        <a:off x="4422698" y="1142912"/>
        <a:ext cx="3003165" cy="1758141"/>
      </dsp:txXfrm>
    </dsp:sp>
    <dsp:sp modelId="{02CA1904-B3F0-4E41-971E-3F7236E7AD96}">
      <dsp:nvSpPr>
        <dsp:cNvPr id="0" name=""/>
        <dsp:cNvSpPr/>
      </dsp:nvSpPr>
      <dsp:spPr>
        <a:xfrm>
          <a:off x="7791818" y="1636025"/>
          <a:ext cx="659863" cy="771915"/>
        </a:xfrm>
        <a:prstGeom prst="rightArrow">
          <a:avLst>
            <a:gd name="adj1" fmla="val 60000"/>
            <a:gd name="adj2" fmla="val 5000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791818" y="1790408"/>
        <a:ext cx="461904" cy="463149"/>
      </dsp:txXfrm>
    </dsp:sp>
    <dsp:sp modelId="{D1550F00-353E-4BA8-A2FB-3BD90B0F981F}">
      <dsp:nvSpPr>
        <dsp:cNvPr id="0" name=""/>
        <dsp:cNvSpPr/>
      </dsp:nvSpPr>
      <dsp:spPr>
        <a:xfrm>
          <a:off x="8725587" y="1088214"/>
          <a:ext cx="3112561" cy="1867537"/>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2018 </a:t>
          </a:r>
        </a:p>
        <a:p>
          <a:pPr marL="0" lvl="0" indent="0" algn="ctr" defTabSz="1111250">
            <a:lnSpc>
              <a:spcPct val="90000"/>
            </a:lnSpc>
            <a:spcBef>
              <a:spcPct val="0"/>
            </a:spcBef>
            <a:spcAft>
              <a:spcPct val="35000"/>
            </a:spcAft>
            <a:buNone/>
          </a:pPr>
          <a:r>
            <a:rPr lang="en-US" sz="2500" kern="1200" dirty="0"/>
            <a:t>Childhood Begins at Home </a:t>
          </a:r>
          <a:r>
            <a:rPr lang="en-US" sz="2500" kern="1200" dirty="0" err="1"/>
            <a:t>CampaignLaunched</a:t>
          </a:r>
          <a:r>
            <a:rPr lang="en-US" sz="2500" kern="1200" dirty="0"/>
            <a:t> </a:t>
          </a:r>
        </a:p>
      </dsp:txBody>
      <dsp:txXfrm>
        <a:off x="8780285" y="1142912"/>
        <a:ext cx="3003165" cy="17581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8E5DA-2488-4ABB-8CE5-F18376B7747D}">
      <dsp:nvSpPr>
        <dsp:cNvPr id="0" name=""/>
        <dsp:cNvSpPr/>
      </dsp:nvSpPr>
      <dsp:spPr>
        <a:xfrm>
          <a:off x="0" y="903716"/>
          <a:ext cx="2645981" cy="15875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Champion &amp; Legislator Visits</a:t>
          </a:r>
        </a:p>
      </dsp:txBody>
      <dsp:txXfrm>
        <a:off x="0" y="903716"/>
        <a:ext cx="2645981" cy="1587589"/>
      </dsp:txXfrm>
    </dsp:sp>
    <dsp:sp modelId="{29B65C9C-131F-4CBA-8299-EA9E9F6E1989}">
      <dsp:nvSpPr>
        <dsp:cNvPr id="0" name=""/>
        <dsp:cNvSpPr/>
      </dsp:nvSpPr>
      <dsp:spPr>
        <a:xfrm>
          <a:off x="2910580" y="919465"/>
          <a:ext cx="2645981" cy="15875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Support Families Voices</a:t>
          </a:r>
        </a:p>
      </dsp:txBody>
      <dsp:txXfrm>
        <a:off x="2910580" y="919465"/>
        <a:ext cx="2645981" cy="1587589"/>
      </dsp:txXfrm>
    </dsp:sp>
    <dsp:sp modelId="{7F02A6C5-7CC7-4F28-991E-6C84CE440204}">
      <dsp:nvSpPr>
        <dsp:cNvPr id="0" name=""/>
        <dsp:cNvSpPr/>
      </dsp:nvSpPr>
      <dsp:spPr>
        <a:xfrm>
          <a:off x="5821160" y="919465"/>
          <a:ext cx="2645981" cy="15875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Communication Strategies</a:t>
          </a:r>
        </a:p>
      </dsp:txBody>
      <dsp:txXfrm>
        <a:off x="5821160" y="919465"/>
        <a:ext cx="2645981" cy="1587589"/>
      </dsp:txXfrm>
    </dsp:sp>
    <dsp:sp modelId="{90C546E2-5304-4E08-A575-AD738A1196D6}">
      <dsp:nvSpPr>
        <dsp:cNvPr id="0" name=""/>
        <dsp:cNvSpPr/>
      </dsp:nvSpPr>
      <dsp:spPr>
        <a:xfrm>
          <a:off x="1455290" y="2771653"/>
          <a:ext cx="2645981" cy="15875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Cultivate Community Partnerships</a:t>
          </a:r>
        </a:p>
      </dsp:txBody>
      <dsp:txXfrm>
        <a:off x="1455290" y="2771653"/>
        <a:ext cx="2645981" cy="1587589"/>
      </dsp:txXfrm>
    </dsp:sp>
    <dsp:sp modelId="{CF858B93-E91C-4376-A585-6BB5887B4A3E}">
      <dsp:nvSpPr>
        <dsp:cNvPr id="0" name=""/>
        <dsp:cNvSpPr/>
      </dsp:nvSpPr>
      <dsp:spPr>
        <a:xfrm>
          <a:off x="4365870" y="2771653"/>
          <a:ext cx="2645981" cy="15875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Endorse the Campaign!</a:t>
          </a:r>
        </a:p>
      </dsp:txBody>
      <dsp:txXfrm>
        <a:off x="4365870" y="2771653"/>
        <a:ext cx="2645981" cy="15875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99945-76D9-4B39-B427-A82129770D93}">
      <dsp:nvSpPr>
        <dsp:cNvPr id="0" name=""/>
        <dsp:cNvSpPr/>
      </dsp:nvSpPr>
      <dsp:spPr>
        <a:xfrm>
          <a:off x="1224866" y="-41548"/>
          <a:ext cx="6074510" cy="224778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74B96E-5C27-49EE-A860-F569F3A32A3A}">
      <dsp:nvSpPr>
        <dsp:cNvPr id="0" name=""/>
        <dsp:cNvSpPr/>
      </dsp:nvSpPr>
      <dsp:spPr>
        <a:xfrm>
          <a:off x="3845561" y="4038905"/>
          <a:ext cx="846666" cy="541866"/>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EC03D0-C5E5-40B8-A609-2AEE7E1C2233}">
      <dsp:nvSpPr>
        <dsp:cNvPr id="0" name=""/>
        <dsp:cNvSpPr/>
      </dsp:nvSpPr>
      <dsp:spPr>
        <a:xfrm>
          <a:off x="2404819" y="4248461"/>
          <a:ext cx="4064000" cy="1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Successful Communication!</a:t>
          </a:r>
        </a:p>
      </dsp:txBody>
      <dsp:txXfrm>
        <a:off x="2404819" y="4248461"/>
        <a:ext cx="4064000" cy="1016000"/>
      </dsp:txXfrm>
    </dsp:sp>
    <dsp:sp modelId="{C0A4B60B-9DD4-4724-813E-37D1AFC47873}">
      <dsp:nvSpPr>
        <dsp:cNvPr id="0" name=""/>
        <dsp:cNvSpPr/>
      </dsp:nvSpPr>
      <dsp:spPr>
        <a:xfrm>
          <a:off x="3666068" y="1958136"/>
          <a:ext cx="1524000" cy="15240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Being There  </a:t>
          </a:r>
        </a:p>
      </dsp:txBody>
      <dsp:txXfrm>
        <a:off x="3889253" y="2181321"/>
        <a:ext cx="1077630" cy="1077630"/>
      </dsp:txXfrm>
    </dsp:sp>
    <dsp:sp modelId="{DA3647BF-C971-4A70-A3CF-13F857943968}">
      <dsp:nvSpPr>
        <dsp:cNvPr id="0" name=""/>
        <dsp:cNvSpPr/>
      </dsp:nvSpPr>
      <dsp:spPr>
        <a:xfrm>
          <a:off x="1824176" y="171273"/>
          <a:ext cx="2577526" cy="21580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Encourage Family participation</a:t>
          </a:r>
        </a:p>
      </dsp:txBody>
      <dsp:txXfrm>
        <a:off x="2201646" y="487311"/>
        <a:ext cx="1822586" cy="1525969"/>
      </dsp:txXfrm>
    </dsp:sp>
    <dsp:sp modelId="{AB89C26F-17D9-4D2E-BBB0-F6F4338013FB}">
      <dsp:nvSpPr>
        <dsp:cNvPr id="0" name=""/>
        <dsp:cNvSpPr/>
      </dsp:nvSpPr>
      <dsp:spPr>
        <a:xfrm>
          <a:off x="4252392" y="171277"/>
          <a:ext cx="2480371" cy="17886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Provide Guidance &amp; Preparation </a:t>
          </a:r>
        </a:p>
      </dsp:txBody>
      <dsp:txXfrm>
        <a:off x="4615634" y="433215"/>
        <a:ext cx="1753887" cy="1264751"/>
      </dsp:txXfrm>
    </dsp:sp>
    <dsp:sp modelId="{07F5B27C-850D-45A3-872A-E7F119296A11}">
      <dsp:nvSpPr>
        <dsp:cNvPr id="0" name=""/>
        <dsp:cNvSpPr/>
      </dsp:nvSpPr>
      <dsp:spPr>
        <a:xfrm>
          <a:off x="1545639" y="459628"/>
          <a:ext cx="5786181" cy="4207459"/>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12627CD-BC88-4153-B1C9-E49A5FCD2DED}" type="datetimeFigureOut">
              <a:rPr lang="en-US" smtClean="0"/>
              <a:t>4/25/2019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D1A8221-E345-48B0-A189-10C44D15929D}" type="slidenum">
              <a:rPr lang="en-US" smtClean="0"/>
              <a:t>‹#›</a:t>
            </a:fld>
            <a:endParaRPr lang="en-US"/>
          </a:p>
        </p:txBody>
      </p:sp>
    </p:spTree>
    <p:extLst>
      <p:ext uri="{BB962C8B-B14F-4D97-AF65-F5344CB8AC3E}">
        <p14:creationId xmlns:p14="http://schemas.microsoft.com/office/powerpoint/2010/main" val="3171543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1A8221-E345-48B0-A189-10C44D15929D}" type="slidenum">
              <a:rPr lang="en-US" smtClean="0"/>
              <a:t>1</a:t>
            </a:fld>
            <a:endParaRPr lang="en-US"/>
          </a:p>
        </p:txBody>
      </p:sp>
    </p:spTree>
    <p:extLst>
      <p:ext uri="{BB962C8B-B14F-4D97-AF65-F5344CB8AC3E}">
        <p14:creationId xmlns:p14="http://schemas.microsoft.com/office/powerpoint/2010/main" val="3552685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CD1A8221-E345-48B0-A189-10C44D15929D}" type="slidenum">
              <a:rPr lang="en-US" smtClean="0"/>
              <a:t>10</a:t>
            </a:fld>
            <a:endParaRPr lang="en-US"/>
          </a:p>
        </p:txBody>
      </p:sp>
    </p:spTree>
    <p:extLst>
      <p:ext uri="{BB962C8B-B14F-4D97-AF65-F5344CB8AC3E}">
        <p14:creationId xmlns:p14="http://schemas.microsoft.com/office/powerpoint/2010/main" val="2128409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1A8221-E345-48B0-A189-10C44D15929D}" type="slidenum">
              <a:rPr lang="en-US" smtClean="0"/>
              <a:t>11</a:t>
            </a:fld>
            <a:endParaRPr lang="en-US"/>
          </a:p>
        </p:txBody>
      </p:sp>
    </p:spTree>
    <p:extLst>
      <p:ext uri="{BB962C8B-B14F-4D97-AF65-F5344CB8AC3E}">
        <p14:creationId xmlns:p14="http://schemas.microsoft.com/office/powerpoint/2010/main" val="4120523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1A8221-E345-48B0-A189-10C44D15929D}" type="slidenum">
              <a:rPr lang="en-US" smtClean="0"/>
              <a:t>12</a:t>
            </a:fld>
            <a:endParaRPr lang="en-US"/>
          </a:p>
        </p:txBody>
      </p:sp>
    </p:spTree>
    <p:extLst>
      <p:ext uri="{BB962C8B-B14F-4D97-AF65-F5344CB8AC3E}">
        <p14:creationId xmlns:p14="http://schemas.microsoft.com/office/powerpoint/2010/main" val="2817520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KS</a:t>
            </a:r>
          </a:p>
          <a:p>
            <a:endParaRPr lang="en-US"/>
          </a:p>
          <a:p>
            <a:r>
              <a:rPr lang="en-US"/>
              <a:t>Value of family</a:t>
            </a:r>
            <a:r>
              <a:rPr lang="en-US" baseline="0"/>
              <a:t> to describe impact and essentially---the return on investment</a:t>
            </a:r>
          </a:p>
          <a:p>
            <a:pPr marL="232943" indent="-232943" defTabSz="931774">
              <a:lnSpc>
                <a:spcPct val="90000"/>
              </a:lnSpc>
              <a:spcBef>
                <a:spcPts val="1019"/>
              </a:spcBef>
              <a:buFont typeface="Arial" panose="020B0604020202020204" pitchFamily="34" charset="0"/>
              <a:buChar char="•"/>
              <a:defRPr/>
            </a:pPr>
            <a:r>
              <a:rPr lang="en-US" sz="2900">
                <a:solidFill>
                  <a:prstClr val="white"/>
                </a:solidFill>
              </a:rPr>
              <a:t>Ask family members who participate in services to explain the positive impact of EBHV</a:t>
            </a:r>
          </a:p>
          <a:p>
            <a:pPr marL="698830" lvl="1" indent="-232943" defTabSz="931774">
              <a:lnSpc>
                <a:spcPct val="90000"/>
              </a:lnSpc>
              <a:spcBef>
                <a:spcPts val="510"/>
              </a:spcBef>
              <a:buFont typeface="Arial" panose="020B0604020202020204" pitchFamily="34" charset="0"/>
              <a:buChar char="•"/>
              <a:defRPr/>
            </a:pPr>
            <a:r>
              <a:rPr lang="en-US" sz="2400">
                <a:solidFill>
                  <a:prstClr val="white"/>
                </a:solidFill>
              </a:rPr>
              <a:t>Respect family’s boundaries</a:t>
            </a:r>
          </a:p>
          <a:p>
            <a:pPr marL="232943" indent="-232943" defTabSz="931774">
              <a:lnSpc>
                <a:spcPct val="90000"/>
              </a:lnSpc>
              <a:spcBef>
                <a:spcPts val="1019"/>
              </a:spcBef>
              <a:buFont typeface="Arial" panose="020B0604020202020204" pitchFamily="34" charset="0"/>
              <a:buChar char="•"/>
              <a:defRPr/>
            </a:pPr>
            <a:r>
              <a:rPr lang="en-US" sz="2900">
                <a:solidFill>
                  <a:prstClr val="white"/>
                </a:solidFill>
              </a:rPr>
              <a:t>Offer guidance in preparation of presentation and/or speaking points.</a:t>
            </a:r>
          </a:p>
          <a:p>
            <a:pPr marL="698830" lvl="1" indent="-232943" defTabSz="931774">
              <a:lnSpc>
                <a:spcPct val="90000"/>
              </a:lnSpc>
              <a:spcBef>
                <a:spcPts val="510"/>
              </a:spcBef>
              <a:buFont typeface="Arial" panose="020B0604020202020204" pitchFamily="34" charset="0"/>
              <a:buChar char="•"/>
              <a:defRPr/>
            </a:pPr>
            <a:r>
              <a:rPr lang="en-US" sz="2400">
                <a:solidFill>
                  <a:prstClr val="white"/>
                </a:solidFill>
              </a:rPr>
              <a:t>Clear, concise, convincing</a:t>
            </a:r>
          </a:p>
          <a:p>
            <a:pPr marL="232943" indent="-232943" defTabSz="931774">
              <a:lnSpc>
                <a:spcPct val="90000"/>
              </a:lnSpc>
              <a:spcBef>
                <a:spcPts val="1019"/>
              </a:spcBef>
              <a:buFont typeface="Arial" panose="020B0604020202020204" pitchFamily="34" charset="0"/>
              <a:buChar char="•"/>
              <a:defRPr/>
            </a:pPr>
            <a:r>
              <a:rPr lang="en-US" sz="2900">
                <a:solidFill>
                  <a:prstClr val="white"/>
                </a:solidFill>
              </a:rPr>
              <a:t>Explain what to expect in different environments. </a:t>
            </a:r>
          </a:p>
          <a:p>
            <a:pPr marL="698830" lvl="1" indent="-232943" defTabSz="931774">
              <a:lnSpc>
                <a:spcPct val="90000"/>
              </a:lnSpc>
              <a:spcBef>
                <a:spcPts val="510"/>
              </a:spcBef>
              <a:buFont typeface="Arial" panose="020B0604020202020204" pitchFamily="34" charset="0"/>
              <a:buChar char="•"/>
              <a:defRPr/>
            </a:pPr>
            <a:r>
              <a:rPr lang="en-US" sz="2400">
                <a:solidFill>
                  <a:prstClr val="white"/>
                </a:solidFill>
              </a:rPr>
              <a:t>Roundtable, program site visits, champion or legislative visits</a:t>
            </a:r>
          </a:p>
          <a:p>
            <a:pPr marL="232943" indent="-232943" defTabSz="931774">
              <a:lnSpc>
                <a:spcPct val="90000"/>
              </a:lnSpc>
              <a:spcBef>
                <a:spcPts val="1019"/>
              </a:spcBef>
              <a:buFont typeface="Arial" panose="020B0604020202020204" pitchFamily="34" charset="0"/>
              <a:buChar char="•"/>
              <a:defRPr/>
            </a:pPr>
            <a:r>
              <a:rPr lang="en-US" sz="2900">
                <a:solidFill>
                  <a:prstClr val="white"/>
                </a:solidFill>
              </a:rPr>
              <a:t>Prepare person for responding to questions.</a:t>
            </a:r>
          </a:p>
          <a:p>
            <a:pPr marL="232943" indent="-232943" defTabSz="931774">
              <a:lnSpc>
                <a:spcPct val="90000"/>
              </a:lnSpc>
              <a:spcBef>
                <a:spcPts val="1019"/>
              </a:spcBef>
              <a:buFont typeface="Arial" panose="020B0604020202020204" pitchFamily="34" charset="0"/>
              <a:buChar char="•"/>
              <a:defRPr/>
            </a:pPr>
            <a:r>
              <a:rPr lang="en-US" sz="2900">
                <a:solidFill>
                  <a:prstClr val="white"/>
                </a:solidFill>
              </a:rPr>
              <a:t>Be there with them.</a:t>
            </a:r>
          </a:p>
          <a:p>
            <a:endParaRPr lang="en-US" baseline="0"/>
          </a:p>
          <a:p>
            <a:endParaRPr lang="en-US" dirty="0"/>
          </a:p>
        </p:txBody>
      </p:sp>
      <p:sp>
        <p:nvSpPr>
          <p:cNvPr id="4" name="Slide Number Placeholder 3"/>
          <p:cNvSpPr>
            <a:spLocks noGrp="1"/>
          </p:cNvSpPr>
          <p:nvPr>
            <p:ph type="sldNum" sz="quarter" idx="10"/>
          </p:nvPr>
        </p:nvSpPr>
        <p:spPr/>
        <p:txBody>
          <a:bodyPr/>
          <a:lstStyle/>
          <a:p>
            <a:fld id="{CD1A8221-E345-48B0-A189-10C44D15929D}" type="slidenum">
              <a:rPr lang="en-US" smtClean="0"/>
              <a:t>13</a:t>
            </a:fld>
            <a:endParaRPr lang="en-US"/>
          </a:p>
        </p:txBody>
      </p:sp>
    </p:spTree>
    <p:extLst>
      <p:ext uri="{BB962C8B-B14F-4D97-AF65-F5344CB8AC3E}">
        <p14:creationId xmlns:p14="http://schemas.microsoft.com/office/powerpoint/2010/main" val="4041172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1A8221-E345-48B0-A189-10C44D15929D}" type="slidenum">
              <a:rPr lang="en-US" smtClean="0"/>
              <a:t>14</a:t>
            </a:fld>
            <a:endParaRPr lang="en-US"/>
          </a:p>
        </p:txBody>
      </p:sp>
    </p:spTree>
    <p:extLst>
      <p:ext uri="{BB962C8B-B14F-4D97-AF65-F5344CB8AC3E}">
        <p14:creationId xmlns:p14="http://schemas.microsoft.com/office/powerpoint/2010/main" val="844608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A8221-E345-48B0-A189-10C44D15929D}" type="slidenum">
              <a:rPr lang="en-US" smtClean="0"/>
              <a:t>15</a:t>
            </a:fld>
            <a:endParaRPr lang="en-US"/>
          </a:p>
        </p:txBody>
      </p:sp>
    </p:spTree>
    <p:extLst>
      <p:ext uri="{BB962C8B-B14F-4D97-AF65-F5344CB8AC3E}">
        <p14:creationId xmlns:p14="http://schemas.microsoft.com/office/powerpoint/2010/main" val="211435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0"/>
              </a:spcBef>
              <a:spcAft>
                <a:spcPct val="0"/>
              </a:spcAft>
            </a:pPr>
            <a:endParaRPr lang="en-US" altLang="en-US" sz="1100" dirty="0">
              <a:solidFill>
                <a:prstClr val="black"/>
              </a:solidFill>
              <a:latin typeface="Arial" panose="020B0604020202020204" pitchFamily="34" charset="0"/>
            </a:endParaRPr>
          </a:p>
          <a:p>
            <a:pPr lvl="0"/>
            <a:r>
              <a:rPr lang="en-US" sz="1800" b="1">
                <a:solidFill>
                  <a:prstClr val="black"/>
                </a:solidFill>
                <a:latin typeface="Open Sans"/>
              </a:rPr>
              <a:t>MISSION</a:t>
            </a:r>
          </a:p>
          <a:p>
            <a:pPr lvl="0"/>
            <a:r>
              <a:rPr lang="en-US" sz="1800">
                <a:solidFill>
                  <a:prstClr val="black"/>
                </a:solidFill>
              </a:rPr>
              <a:t>Early Learning PA’s mission is to secure, by 2020, adequate resources to ensure all Pennsylvania’s children and families have access to voluntary, high-quality early learning opportunities that capitalize on a child’s most rapid period of brain development – birth to age 5.</a:t>
            </a:r>
          </a:p>
          <a:p>
            <a:endParaRPr lang="en-US" dirty="0"/>
          </a:p>
        </p:txBody>
      </p:sp>
      <p:sp>
        <p:nvSpPr>
          <p:cNvPr id="4" name="Slide Number Placeholder 3"/>
          <p:cNvSpPr>
            <a:spLocks noGrp="1"/>
          </p:cNvSpPr>
          <p:nvPr>
            <p:ph type="sldNum" sz="quarter" idx="10"/>
          </p:nvPr>
        </p:nvSpPr>
        <p:spPr/>
        <p:txBody>
          <a:bodyPr/>
          <a:lstStyle/>
          <a:p>
            <a:fld id="{CD1A8221-E345-48B0-A189-10C44D15929D}" type="slidenum">
              <a:rPr lang="en-US" smtClean="0"/>
              <a:t>2</a:t>
            </a:fld>
            <a:endParaRPr lang="en-US"/>
          </a:p>
        </p:txBody>
      </p:sp>
    </p:spTree>
    <p:extLst>
      <p:ext uri="{BB962C8B-B14F-4D97-AF65-F5344CB8AC3E}">
        <p14:creationId xmlns:p14="http://schemas.microsoft.com/office/powerpoint/2010/main" val="3423669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0"/>
              </a:spcBef>
              <a:spcAft>
                <a:spcPct val="0"/>
              </a:spcAft>
            </a:pPr>
            <a:r>
              <a:rPr lang="en-US" altLang="en-US" sz="900" dirty="0">
                <a:solidFill>
                  <a:srgbClr val="666666"/>
                </a:solidFill>
                <a:latin typeface="Arial" panose="020B0604020202020204" pitchFamily="34" charset="0"/>
              </a:rPr>
              <a:t>Pennsylvania needs to make stronger investments in high-quality early learning programs if it wants to reap the full social and economic benefits of these proven programs. </a:t>
            </a:r>
            <a:r>
              <a:rPr lang="en-US" altLang="en-US" sz="900" b="1" dirty="0">
                <a:solidFill>
                  <a:srgbClr val="666666"/>
                </a:solidFill>
                <a:latin typeface="Arial" panose="020B0604020202020204" pitchFamily="34" charset="0"/>
              </a:rPr>
              <a:t>Early Learning PA</a:t>
            </a:r>
            <a:r>
              <a:rPr lang="en-US" altLang="en-US" sz="900" dirty="0">
                <a:solidFill>
                  <a:srgbClr val="666666"/>
                </a:solidFill>
                <a:latin typeface="Arial" panose="020B0604020202020204" pitchFamily="34" charset="0"/>
              </a:rPr>
              <a:t> (ELPA) is a broad-based coalition that advocates access to voluntary, high-quality early learning opportunities for all Pennsylvania children. ELPA’s public policy agenda focuses on four key components of early learning opportunities: pre-kindergarten, child care, home visitation, and early intervention</a:t>
            </a:r>
          </a:p>
          <a:p>
            <a:pPr lvl="0" eaLnBrk="0" fontAlgn="base" hangingPunct="0">
              <a:spcBef>
                <a:spcPct val="0"/>
              </a:spcBef>
              <a:spcAft>
                <a:spcPct val="0"/>
              </a:spcAft>
            </a:pPr>
            <a:endParaRPr lang="en-US" altLang="en-US" sz="900" dirty="0">
              <a:solidFill>
                <a:srgbClr val="666666"/>
              </a:solidFill>
              <a:latin typeface="Arial" panose="020B0604020202020204" pitchFamily="34" charset="0"/>
            </a:endParaRPr>
          </a:p>
          <a:p>
            <a:r>
              <a:rPr lang="en-US" sz="1100" dirty="0"/>
              <a:t> </a:t>
            </a:r>
            <a:endParaRPr lang="en-US" altLang="en-US" sz="1100" dirty="0">
              <a:solidFill>
                <a:prstClr val="black"/>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D1A8221-E345-48B0-A189-10C44D15929D}" type="slidenum">
              <a:rPr lang="en-US" smtClean="0"/>
              <a:t>3</a:t>
            </a:fld>
            <a:endParaRPr lang="en-US"/>
          </a:p>
        </p:txBody>
      </p:sp>
    </p:spTree>
    <p:extLst>
      <p:ext uri="{BB962C8B-B14F-4D97-AF65-F5344CB8AC3E}">
        <p14:creationId xmlns:p14="http://schemas.microsoft.com/office/powerpoint/2010/main" val="4242927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Governing Committee has expanded to include programs and critical advocacy partners across the state</a:t>
            </a:r>
            <a:r>
              <a:rPr lang="en-US" baseline="0" dirty="0"/>
              <a:t> that are working hard to ensure that the importance of evidenced based home visiting is conveyed to the community and policy makers</a:t>
            </a:r>
            <a:endParaRPr lang="en-US" dirty="0"/>
          </a:p>
        </p:txBody>
      </p:sp>
      <p:sp>
        <p:nvSpPr>
          <p:cNvPr id="4" name="Slide Number Placeholder 3"/>
          <p:cNvSpPr>
            <a:spLocks noGrp="1"/>
          </p:cNvSpPr>
          <p:nvPr>
            <p:ph type="sldNum" sz="quarter" idx="10"/>
          </p:nvPr>
        </p:nvSpPr>
        <p:spPr/>
        <p:txBody>
          <a:bodyPr/>
          <a:lstStyle/>
          <a:p>
            <a:fld id="{CD1A8221-E345-48B0-A189-10C44D15929D}" type="slidenum">
              <a:rPr lang="en-US" smtClean="0"/>
              <a:t>4</a:t>
            </a:fld>
            <a:endParaRPr lang="en-US"/>
          </a:p>
        </p:txBody>
      </p:sp>
    </p:spTree>
    <p:extLst>
      <p:ext uri="{BB962C8B-B14F-4D97-AF65-F5344CB8AC3E}">
        <p14:creationId xmlns:p14="http://schemas.microsoft.com/office/powerpoint/2010/main" val="3670820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a:buFont typeface="Wingdings" panose="05000000000000000000" pitchFamily="2" charset="2"/>
              <a:buChar char="Ø"/>
            </a:pPr>
            <a:r>
              <a:rPr lang="en-US" dirty="0"/>
              <a:t>Early Head Start (EHS) - Enhances the ability of low-income families to meet the developmental and early learning needs of their children at home. </a:t>
            </a:r>
          </a:p>
          <a:p>
            <a:pPr>
              <a:buFont typeface="Wingdings" panose="05000000000000000000" pitchFamily="2" charset="2"/>
              <a:buChar char="Ø"/>
            </a:pPr>
            <a:r>
              <a:rPr lang="en-US" dirty="0"/>
              <a:t> Healthy Families America (HFA) - Strengthens families by promoting positive parenting, enhancing child health and development, and preventing child abuse and neglect. </a:t>
            </a:r>
          </a:p>
          <a:p>
            <a:pPr>
              <a:buFont typeface="Wingdings" panose="05000000000000000000" pitchFamily="2" charset="2"/>
              <a:buChar char="Ø"/>
            </a:pPr>
            <a:r>
              <a:rPr lang="en-US" dirty="0"/>
              <a:t> Nurse-Family Partnership (NFP) - Pairs first-time, low-income pregnant women with nurses to improve pregnancy/birth outcomes, child health and development, and family economic self-sufficiency. </a:t>
            </a:r>
          </a:p>
          <a:p>
            <a:pPr>
              <a:buFont typeface="Wingdings" panose="05000000000000000000" pitchFamily="2" charset="2"/>
              <a:buChar char="Ø"/>
            </a:pPr>
            <a:r>
              <a:rPr lang="en-US" dirty="0"/>
              <a:t> Parents as Teachers (PAT) - Builds the capacity of parents to care for their children, while promoting school readiness and healthy child development </a:t>
            </a:r>
          </a:p>
          <a:p>
            <a:pPr>
              <a:buFont typeface="Wingdings" panose="05000000000000000000" pitchFamily="2" charset="2"/>
              <a:buChar char="Ø"/>
            </a:pPr>
            <a:r>
              <a:rPr lang="en-US" dirty="0"/>
              <a:t>Family Check Up- Recently added, Family Check Up supports strategies to better engage parents and parent centered intervention for reducing problem behaviors in children from toddlers through adolescence. </a:t>
            </a:r>
          </a:p>
          <a:p>
            <a:r>
              <a:rPr lang="en-US" b="1" i="1" dirty="0">
                <a:solidFill>
                  <a:prstClr val="black"/>
                </a:solidFill>
              </a:rPr>
              <a:t>Supported by the Childhood Begins at Home campaign. The Governing </a:t>
            </a:r>
            <a:r>
              <a:rPr lang="en-US" b="1" i="1">
                <a:solidFill>
                  <a:prstClr val="black"/>
                </a:solidFill>
              </a:rPr>
              <a:t>Body members include </a:t>
            </a:r>
            <a:r>
              <a:rPr lang="en-US" b="1" i="1" dirty="0">
                <a:solidFill>
                  <a:prstClr val="black"/>
                </a:solidFill>
              </a:rPr>
              <a:t>Allegheny County Family Support, Allies for Children, Fight Crime: Invest in Kids, Maternity Care Coalition, Pennsylvania Head Start Association, Pennsylvania Nurse-Family Partnership, Pennsylvania Parents as Teachers, Pennsylvania Partnerships for Children, and Trying Together</a:t>
            </a:r>
            <a:endParaRPr lang="en-US" baseline="0" dirty="0"/>
          </a:p>
          <a:p>
            <a:pPr>
              <a:buFont typeface="Wingdings" panose="05000000000000000000" pitchFamily="2" charset="2"/>
              <a:buChar char="Ø"/>
            </a:pPr>
            <a:endParaRPr lang="en-US" dirty="0"/>
          </a:p>
        </p:txBody>
      </p:sp>
      <p:sp>
        <p:nvSpPr>
          <p:cNvPr id="4" name="Slide Number Placeholder 3"/>
          <p:cNvSpPr>
            <a:spLocks noGrp="1"/>
          </p:cNvSpPr>
          <p:nvPr>
            <p:ph type="sldNum" sz="quarter" idx="10"/>
          </p:nvPr>
        </p:nvSpPr>
        <p:spPr/>
        <p:txBody>
          <a:bodyPr/>
          <a:lstStyle/>
          <a:p>
            <a:fld id="{CD1A8221-E345-48B0-A189-10C44D15929D}" type="slidenum">
              <a:rPr lang="en-US" smtClean="0"/>
              <a:t>5</a:t>
            </a:fld>
            <a:endParaRPr lang="en-US"/>
          </a:p>
        </p:txBody>
      </p:sp>
    </p:spTree>
    <p:extLst>
      <p:ext uri="{BB962C8B-B14F-4D97-AF65-F5344CB8AC3E}">
        <p14:creationId xmlns:p14="http://schemas.microsoft.com/office/powerpoint/2010/main" val="2370275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solidFill>
                <a:srgbClr val="FFFF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the Childhood Begins at Home campaign launched there were 4 evidence-based home visiting programs being publicly funded by OCDEL.  Since the launch of the campaign in 2017 an additional 2 programs have been funded by OCDEL and we anticipate that additional programs will receive their confirmation they are eligible to receive public funds from Pennsylvania.  Currently, the now 6, publicly funded programs have a large range of eligibility requirements ranging from 130% of the Federal Poverty Guidelines ($32,630 annually for a family of 4) in Early Head Start to no income restrictions in the Parents as Teachers program.  Under these conditions showcasing un-met need for policymakers using a wide range of income variables became increasingly difficult.  The coalition decided to use to low income measure of 200% of Federal Poverty Guidelines ($50,200 for a family of 4) because although there is a program with no income limitation funds for program implementation are always limited.  Programs strategically use funds for families who have the greatest risk factors.  The National Center for Children and Poverty showcases that children that live in families under 200% of the Federal Poverty Guidelines are considered economically at risk which could result in poor health, school, and developmental outcomes for the child. </a:t>
            </a:r>
          </a:p>
          <a:p>
            <a:endParaRPr lang="en-US" baseline="0" dirty="0">
              <a:solidFill>
                <a:srgbClr val="FFFF00"/>
              </a:solidFill>
            </a:endParaRPr>
          </a:p>
        </p:txBody>
      </p:sp>
      <p:sp>
        <p:nvSpPr>
          <p:cNvPr id="4" name="Slide Number Placeholder 3"/>
          <p:cNvSpPr>
            <a:spLocks noGrp="1"/>
          </p:cNvSpPr>
          <p:nvPr>
            <p:ph type="sldNum" sz="quarter" idx="10"/>
          </p:nvPr>
        </p:nvSpPr>
        <p:spPr/>
        <p:txBody>
          <a:bodyPr/>
          <a:lstStyle/>
          <a:p>
            <a:fld id="{CD1A8221-E345-48B0-A189-10C44D15929D}" type="slidenum">
              <a:rPr lang="en-US" smtClean="0"/>
              <a:t>6</a:t>
            </a:fld>
            <a:endParaRPr lang="en-US"/>
          </a:p>
        </p:txBody>
      </p:sp>
    </p:spTree>
    <p:extLst>
      <p:ext uri="{BB962C8B-B14F-4D97-AF65-F5344CB8AC3E}">
        <p14:creationId xmlns:p14="http://schemas.microsoft.com/office/powerpoint/2010/main" val="2408586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Build upon the commonwealth’s recently expanded state investments in evidence-based home visiting by allocating an additional $25 million in the Community Based-Family Centers line within the Department of Human Services budget to serve a greater proportion of pregnant women, young children and families eligible for evidence-based home visiting services.</a:t>
            </a:r>
          </a:p>
          <a:p>
            <a:pPr lvl="0"/>
            <a:endParaRPr lang="en-US" dirty="0"/>
          </a:p>
          <a:p>
            <a:pPr lvl="0"/>
            <a:r>
              <a:rPr lang="en-US" dirty="0"/>
              <a:t>Preserve current funding levels in the Nurse-Family Partnership line and in the Community Based-Family Centers line within the Department of Human Services budget allocated to support Parents as Teachers (PAT).</a:t>
            </a:r>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original ask to the Governor’s Office was for a $25M increase for home visiting which would have resulted in an additional 5,000 children/families being served across the Commonwealth.  We do understand the Governor has taken a firm stand on no large revenue increases this year.  However, knowing the legislature, department heads, and Governor are all supportive of the impact evidence-based home visiting can provide it is essential that additional funding, when available, be allocated towards publicly funded home visiting programs. </a:t>
            </a:r>
          </a:p>
          <a:p>
            <a:pPr lvl="0"/>
            <a:endParaRPr lang="en-US" dirty="0"/>
          </a:p>
        </p:txBody>
      </p:sp>
      <p:sp>
        <p:nvSpPr>
          <p:cNvPr id="4" name="Slide Number Placeholder 3"/>
          <p:cNvSpPr>
            <a:spLocks noGrp="1"/>
          </p:cNvSpPr>
          <p:nvPr>
            <p:ph type="sldNum" sz="quarter" idx="10"/>
          </p:nvPr>
        </p:nvSpPr>
        <p:spPr/>
        <p:txBody>
          <a:bodyPr/>
          <a:lstStyle/>
          <a:p>
            <a:fld id="{CD1A8221-E345-48B0-A189-10C44D15929D}" type="slidenum">
              <a:rPr lang="en-US" smtClean="0"/>
              <a:t>7</a:t>
            </a:fld>
            <a:endParaRPr lang="en-US"/>
          </a:p>
        </p:txBody>
      </p:sp>
    </p:spTree>
    <p:extLst>
      <p:ext uri="{BB962C8B-B14F-4D97-AF65-F5344CB8AC3E}">
        <p14:creationId xmlns:p14="http://schemas.microsoft.com/office/powerpoint/2010/main" val="985481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Governor’s proposal of $5M additional dollars for home visiting states an additional 800 families will be served.  That results in a breakdown of $6250 per child/family.  </a:t>
            </a:r>
            <a:r>
              <a:rPr lang="en-US" sz="1200" kern="1200">
                <a:solidFill>
                  <a:schemeClr val="tx1"/>
                </a:solidFill>
                <a:effectLst/>
                <a:latin typeface="+mn-lt"/>
                <a:ea typeface="+mn-ea"/>
                <a:cs typeface="+mn-cs"/>
              </a:rPr>
              <a:t>Currently the dollars will be used for expansion of currently funded programs since procurement of home visiting program is not scheduled to happen until next year. </a:t>
            </a:r>
          </a:p>
          <a:p>
            <a:endParaRPr lang="en-US" dirty="0"/>
          </a:p>
        </p:txBody>
      </p:sp>
      <p:sp>
        <p:nvSpPr>
          <p:cNvPr id="4" name="Slide Number Placeholder 3"/>
          <p:cNvSpPr>
            <a:spLocks noGrp="1"/>
          </p:cNvSpPr>
          <p:nvPr>
            <p:ph type="sldNum" sz="quarter" idx="10"/>
          </p:nvPr>
        </p:nvSpPr>
        <p:spPr/>
        <p:txBody>
          <a:bodyPr/>
          <a:lstStyle/>
          <a:p>
            <a:fld id="{CD1A8221-E345-48B0-A189-10C44D15929D}" type="slidenum">
              <a:rPr lang="en-US" smtClean="0"/>
              <a:t>8</a:t>
            </a:fld>
            <a:endParaRPr lang="en-US"/>
          </a:p>
        </p:txBody>
      </p:sp>
    </p:spTree>
    <p:extLst>
      <p:ext uri="{BB962C8B-B14F-4D97-AF65-F5344CB8AC3E}">
        <p14:creationId xmlns:p14="http://schemas.microsoft.com/office/powerpoint/2010/main" val="3126068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1A8221-E345-48B0-A189-10C44D15929D}" type="slidenum">
              <a:rPr lang="en-US" smtClean="0"/>
              <a:t>9</a:t>
            </a:fld>
            <a:endParaRPr lang="en-US"/>
          </a:p>
        </p:txBody>
      </p:sp>
    </p:spTree>
    <p:extLst>
      <p:ext uri="{BB962C8B-B14F-4D97-AF65-F5344CB8AC3E}">
        <p14:creationId xmlns:p14="http://schemas.microsoft.com/office/powerpoint/2010/main" val="3627813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5E1BD2-3807-4791-8FF4-C81D87885CE8}"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A59CB-07B7-4CB4-94CA-077CE7DDBFAB}" type="slidenum">
              <a:rPr lang="en-US" smtClean="0"/>
              <a:t>‹#›</a:t>
            </a:fld>
            <a:endParaRPr lang="en-US"/>
          </a:p>
        </p:txBody>
      </p:sp>
    </p:spTree>
    <p:extLst>
      <p:ext uri="{BB962C8B-B14F-4D97-AF65-F5344CB8AC3E}">
        <p14:creationId xmlns:p14="http://schemas.microsoft.com/office/powerpoint/2010/main" val="598003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5E1BD2-3807-4791-8FF4-C81D87885CE8}"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A59CB-07B7-4CB4-94CA-077CE7DDBFAB}" type="slidenum">
              <a:rPr lang="en-US" smtClean="0"/>
              <a:t>‹#›</a:t>
            </a:fld>
            <a:endParaRPr lang="en-US"/>
          </a:p>
        </p:txBody>
      </p:sp>
    </p:spTree>
    <p:extLst>
      <p:ext uri="{BB962C8B-B14F-4D97-AF65-F5344CB8AC3E}">
        <p14:creationId xmlns:p14="http://schemas.microsoft.com/office/powerpoint/2010/main" val="3099910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5E1BD2-3807-4791-8FF4-C81D87885CE8}"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A59CB-07B7-4CB4-94CA-077CE7DDBFAB}" type="slidenum">
              <a:rPr lang="en-US" smtClean="0"/>
              <a:t>‹#›</a:t>
            </a:fld>
            <a:endParaRPr lang="en-US"/>
          </a:p>
        </p:txBody>
      </p:sp>
    </p:spTree>
    <p:extLst>
      <p:ext uri="{BB962C8B-B14F-4D97-AF65-F5344CB8AC3E}">
        <p14:creationId xmlns:p14="http://schemas.microsoft.com/office/powerpoint/2010/main" val="1840901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45E1BD2-3807-4791-8FF4-C81D87885CE8}"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A59CB-07B7-4CB4-94CA-077CE7DDBFAB}" type="slidenum">
              <a:rPr lang="en-US" smtClean="0"/>
              <a:t>‹#›</a:t>
            </a:fld>
            <a:endParaRPr lang="en-US"/>
          </a:p>
        </p:txBody>
      </p:sp>
    </p:spTree>
    <p:extLst>
      <p:ext uri="{BB962C8B-B14F-4D97-AF65-F5344CB8AC3E}">
        <p14:creationId xmlns:p14="http://schemas.microsoft.com/office/powerpoint/2010/main" val="2743071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5E1BD2-3807-4791-8FF4-C81D87885CE8}"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A59CB-07B7-4CB4-94CA-077CE7DDBFAB}" type="slidenum">
              <a:rPr lang="en-US" smtClean="0"/>
              <a:t>‹#›</a:t>
            </a:fld>
            <a:endParaRPr lang="en-US"/>
          </a:p>
        </p:txBody>
      </p:sp>
    </p:spTree>
    <p:extLst>
      <p:ext uri="{BB962C8B-B14F-4D97-AF65-F5344CB8AC3E}">
        <p14:creationId xmlns:p14="http://schemas.microsoft.com/office/powerpoint/2010/main" val="2863441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5E1BD2-3807-4791-8FF4-C81D87885CE8}" type="datetimeFigureOut">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FA59CB-07B7-4CB4-94CA-077CE7DDBFAB}" type="slidenum">
              <a:rPr lang="en-US" smtClean="0"/>
              <a:t>‹#›</a:t>
            </a:fld>
            <a:endParaRPr lang="en-US"/>
          </a:p>
        </p:txBody>
      </p:sp>
    </p:spTree>
    <p:extLst>
      <p:ext uri="{BB962C8B-B14F-4D97-AF65-F5344CB8AC3E}">
        <p14:creationId xmlns:p14="http://schemas.microsoft.com/office/powerpoint/2010/main" val="1883391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5E1BD2-3807-4791-8FF4-C81D87885CE8}" type="datetimeFigureOut">
              <a:rPr lang="en-US" smtClean="0"/>
              <a:t>4/25/2019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FA59CB-07B7-4CB4-94CA-077CE7DDBFAB}" type="slidenum">
              <a:rPr lang="en-US" smtClean="0"/>
              <a:t>‹#›</a:t>
            </a:fld>
            <a:endParaRPr lang="en-US"/>
          </a:p>
        </p:txBody>
      </p:sp>
    </p:spTree>
    <p:extLst>
      <p:ext uri="{BB962C8B-B14F-4D97-AF65-F5344CB8AC3E}">
        <p14:creationId xmlns:p14="http://schemas.microsoft.com/office/powerpoint/2010/main" val="1223676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5E1BD2-3807-4791-8FF4-C81D87885CE8}" type="datetimeFigureOut">
              <a:rPr lang="en-US" smtClean="0"/>
              <a:t>4/25/2019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FA59CB-07B7-4CB4-94CA-077CE7DDBFAB}" type="slidenum">
              <a:rPr lang="en-US" smtClean="0"/>
              <a:t>‹#›</a:t>
            </a:fld>
            <a:endParaRPr lang="en-US"/>
          </a:p>
        </p:txBody>
      </p:sp>
    </p:spTree>
    <p:extLst>
      <p:ext uri="{BB962C8B-B14F-4D97-AF65-F5344CB8AC3E}">
        <p14:creationId xmlns:p14="http://schemas.microsoft.com/office/powerpoint/2010/main" val="2577627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5E1BD2-3807-4791-8FF4-C81D87885CE8}" type="datetimeFigureOut">
              <a:rPr lang="en-US" smtClean="0"/>
              <a:t>4/25/2019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FA59CB-07B7-4CB4-94CA-077CE7DDBFAB}" type="slidenum">
              <a:rPr lang="en-US" smtClean="0"/>
              <a:t>‹#›</a:t>
            </a:fld>
            <a:endParaRPr lang="en-US"/>
          </a:p>
        </p:txBody>
      </p:sp>
    </p:spTree>
    <p:extLst>
      <p:ext uri="{BB962C8B-B14F-4D97-AF65-F5344CB8AC3E}">
        <p14:creationId xmlns:p14="http://schemas.microsoft.com/office/powerpoint/2010/main" val="3699001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5E1BD2-3807-4791-8FF4-C81D87885CE8}" type="datetimeFigureOut">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FA59CB-07B7-4CB4-94CA-077CE7DDBFAB}" type="slidenum">
              <a:rPr lang="en-US" smtClean="0"/>
              <a:t>‹#›</a:t>
            </a:fld>
            <a:endParaRPr lang="en-US"/>
          </a:p>
        </p:txBody>
      </p:sp>
    </p:spTree>
    <p:extLst>
      <p:ext uri="{BB962C8B-B14F-4D97-AF65-F5344CB8AC3E}">
        <p14:creationId xmlns:p14="http://schemas.microsoft.com/office/powerpoint/2010/main" val="3332073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5E1BD2-3807-4791-8FF4-C81D87885CE8}" type="datetimeFigureOut">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FA59CB-07B7-4CB4-94CA-077CE7DDBFAB}" type="slidenum">
              <a:rPr lang="en-US" smtClean="0"/>
              <a:t>‹#›</a:t>
            </a:fld>
            <a:endParaRPr lang="en-US"/>
          </a:p>
        </p:txBody>
      </p:sp>
    </p:spTree>
    <p:extLst>
      <p:ext uri="{BB962C8B-B14F-4D97-AF65-F5344CB8AC3E}">
        <p14:creationId xmlns:p14="http://schemas.microsoft.com/office/powerpoint/2010/main" val="1689949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3A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5E1BD2-3807-4791-8FF4-C81D87885CE8}" type="datetimeFigureOut">
              <a:rPr lang="en-US" smtClean="0"/>
              <a:t>4/25/2019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FA59CB-07B7-4CB4-94CA-077CE7DDBFAB}" type="slidenum">
              <a:rPr lang="en-US" smtClean="0"/>
              <a:t>‹#›</a:t>
            </a:fld>
            <a:endParaRPr lang="en-US"/>
          </a:p>
        </p:txBody>
      </p:sp>
    </p:spTree>
    <p:extLst>
      <p:ext uri="{BB962C8B-B14F-4D97-AF65-F5344CB8AC3E}">
        <p14:creationId xmlns:p14="http://schemas.microsoft.com/office/powerpoint/2010/main" val="39115378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9.pn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hyperlink" Target="https://www.childhoodbeginsathome.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9.pn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hyperlink" Target="https://www.facebook.com/ChildhoodBeginsAtHome/" TargetMode="Externa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maternitycarecoalition.org/" TargetMode="External"/><Relationship Id="rId13" Type="http://schemas.openxmlformats.org/officeDocument/2006/relationships/image" Target="../media/image8.jpeg"/><Relationship Id="rId18" Type="http://schemas.openxmlformats.org/officeDocument/2006/relationships/image" Target="../media/image11.jpe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hyperlink" Target="https://parentsasteachers.org/" TargetMode="External"/><Relationship Id="rId17" Type="http://schemas.openxmlformats.org/officeDocument/2006/relationships/image" Target="../media/image10.jpeg"/><Relationship Id="rId2" Type="http://schemas.openxmlformats.org/officeDocument/2006/relationships/notesSlide" Target="../notesSlides/notesSlide4.xml"/><Relationship Id="rId16" Type="http://schemas.openxmlformats.org/officeDocument/2006/relationships/hyperlink" Target="https://www.papartnerships.org/" TargetMode="External"/><Relationship Id="rId1" Type="http://schemas.openxmlformats.org/officeDocument/2006/relationships/slideLayout" Target="../slideLayouts/slideLayout2.xml"/><Relationship Id="rId6" Type="http://schemas.openxmlformats.org/officeDocument/2006/relationships/hyperlink" Target="https://www.strongnation.org/fightcrime" TargetMode="External"/><Relationship Id="rId11" Type="http://schemas.openxmlformats.org/officeDocument/2006/relationships/image" Target="../media/image7.jpeg"/><Relationship Id="rId5" Type="http://schemas.openxmlformats.org/officeDocument/2006/relationships/image" Target="../media/image4.jpeg"/><Relationship Id="rId15" Type="http://schemas.openxmlformats.org/officeDocument/2006/relationships/image" Target="../media/image9.jpeg"/><Relationship Id="rId10" Type="http://schemas.openxmlformats.org/officeDocument/2006/relationships/hyperlink" Target="https://www.nursefamilypartnership.org/" TargetMode="External"/><Relationship Id="rId19" Type="http://schemas.openxmlformats.org/officeDocument/2006/relationships/image" Target="../media/image12.png"/><Relationship Id="rId4" Type="http://schemas.openxmlformats.org/officeDocument/2006/relationships/hyperlink" Target="https://tryingtogether.org/" TargetMode="External"/><Relationship Id="rId9" Type="http://schemas.openxmlformats.org/officeDocument/2006/relationships/image" Target="../media/image6.jpeg"/><Relationship Id="rId14" Type="http://schemas.openxmlformats.org/officeDocument/2006/relationships/hyperlink" Target="http://paheadstart.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68512" y="0"/>
            <a:ext cx="3523488"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41068" y="1436591"/>
            <a:ext cx="6449568" cy="2144459"/>
          </a:xfrm>
        </p:spPr>
        <p:txBody>
          <a:bodyPr>
            <a:normAutofit fontScale="90000"/>
          </a:bodyPr>
          <a:lstStyle/>
          <a:p>
            <a:r>
              <a:rPr lang="en-US" b="1" dirty="0">
                <a:solidFill>
                  <a:schemeClr val="bg1"/>
                </a:solidFill>
              </a:rPr>
              <a:t>Childhood Begins </a:t>
            </a:r>
            <a:br>
              <a:rPr lang="en-US" b="1" dirty="0">
                <a:solidFill>
                  <a:schemeClr val="bg1"/>
                </a:solidFill>
              </a:rPr>
            </a:br>
            <a:r>
              <a:rPr lang="en-US" b="1" dirty="0">
                <a:solidFill>
                  <a:schemeClr val="bg1"/>
                </a:solidFill>
              </a:rPr>
              <a:t>at Home Budget Updates</a:t>
            </a:r>
          </a:p>
        </p:txBody>
      </p:sp>
      <p:sp>
        <p:nvSpPr>
          <p:cNvPr id="3" name="Subtitle 2"/>
          <p:cNvSpPr>
            <a:spLocks noGrp="1"/>
          </p:cNvSpPr>
          <p:nvPr>
            <p:ph type="subTitle" idx="1"/>
          </p:nvPr>
        </p:nvSpPr>
        <p:spPr>
          <a:xfrm>
            <a:off x="-375720" y="4004373"/>
            <a:ext cx="9483144" cy="2296487"/>
          </a:xfrm>
        </p:spPr>
        <p:txBody>
          <a:bodyPr>
            <a:normAutofit fontScale="92500" lnSpcReduction="20000"/>
          </a:bodyPr>
          <a:lstStyle/>
          <a:p>
            <a:r>
              <a:rPr lang="en-US" dirty="0">
                <a:solidFill>
                  <a:schemeClr val="bg1"/>
                </a:solidFill>
              </a:rPr>
              <a:t>April 23, 201</a:t>
            </a:r>
          </a:p>
          <a:p>
            <a:r>
              <a:rPr lang="en-US" dirty="0">
                <a:solidFill>
                  <a:schemeClr val="bg1"/>
                </a:solidFill>
              </a:rPr>
              <a:t>10:00-11:00am</a:t>
            </a:r>
          </a:p>
          <a:p>
            <a:r>
              <a:rPr lang="en-US" dirty="0">
                <a:solidFill>
                  <a:schemeClr val="bg1"/>
                </a:solidFill>
              </a:rPr>
              <a:t>Presented by </a:t>
            </a:r>
          </a:p>
          <a:p>
            <a:r>
              <a:rPr lang="en-US" dirty="0">
                <a:solidFill>
                  <a:schemeClr val="bg1"/>
                </a:solidFill>
              </a:rPr>
              <a:t>Sara Bradley, Learning Policy Director PA Partnerships for Children</a:t>
            </a:r>
          </a:p>
          <a:p>
            <a:r>
              <a:rPr lang="en-US" dirty="0">
                <a:solidFill>
                  <a:schemeClr val="bg1"/>
                </a:solidFill>
              </a:rPr>
              <a:t>Rosemarie Halt Senior Director of Policy Maternity Care Coalition</a:t>
            </a:r>
          </a:p>
          <a:p>
            <a:r>
              <a:rPr lang="en-US" dirty="0">
                <a:solidFill>
                  <a:schemeClr val="bg1"/>
                </a:solidFill>
              </a:rPr>
              <a:t>Karen Shanoski, State Office Director PA Parents as Teachers</a:t>
            </a:r>
          </a:p>
          <a:p>
            <a:endParaRPr lang="en-US"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8244" y="1635355"/>
            <a:ext cx="2996216" cy="2881890"/>
          </a:xfrm>
          <a:prstGeom prst="rect">
            <a:avLst/>
          </a:prstGeom>
        </p:spPr>
      </p:pic>
    </p:spTree>
    <p:extLst>
      <p:ext uri="{BB962C8B-B14F-4D97-AF65-F5344CB8AC3E}">
        <p14:creationId xmlns:p14="http://schemas.microsoft.com/office/powerpoint/2010/main" val="2826877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68275"/>
            <a:ext cx="11391900" cy="1736970"/>
          </a:xfrm>
        </p:spPr>
        <p:txBody>
          <a:bodyPr>
            <a:normAutofit fontScale="90000"/>
          </a:bodyPr>
          <a:lstStyle/>
          <a:p>
            <a:pPr lvl="0">
              <a:spcBef>
                <a:spcPts val="1000"/>
              </a:spcBef>
            </a:pPr>
            <a:r>
              <a:rPr lang="en-US" dirty="0"/>
              <a:t>                   Opportunities to Use Your Voice</a:t>
            </a:r>
            <a:br>
              <a:rPr lang="en-US" dirty="0"/>
            </a:br>
            <a:r>
              <a:rPr lang="en-US" dirty="0"/>
              <a:t>    </a:t>
            </a:r>
            <a:r>
              <a:rPr lang="en-US" sz="3200" dirty="0">
                <a:solidFill>
                  <a:prstClr val="white"/>
                </a:solidFill>
                <a:latin typeface="Calibri"/>
                <a:ea typeface="+mn-ea"/>
                <a:cs typeface="+mn-cs"/>
              </a:rPr>
              <a:t>                Coordinate with your Model State Office or Lead Agency</a:t>
            </a:r>
            <a:br>
              <a:rPr lang="en-US" sz="3200" dirty="0">
                <a:solidFill>
                  <a:prstClr val="white"/>
                </a:solidFill>
                <a:latin typeface="Calibri"/>
                <a:ea typeface="+mn-ea"/>
                <a:cs typeface="+mn-cs"/>
              </a:rPr>
            </a:br>
            <a:r>
              <a:rPr lang="en-US" sz="3200" dirty="0">
                <a:solidFill>
                  <a:prstClr val="white"/>
                </a:solidFill>
                <a:latin typeface="Calibri"/>
                <a:ea typeface="+mn-ea"/>
                <a:cs typeface="+mn-cs"/>
              </a:rPr>
              <a:t>    </a:t>
            </a:r>
            <a:endParaRPr lang="en-US" dirty="0"/>
          </a:p>
        </p:txBody>
      </p:sp>
      <p:sp>
        <p:nvSpPr>
          <p:cNvPr id="3" name="Content Placeholder 2"/>
          <p:cNvSpPr>
            <a:spLocks noGrp="1"/>
          </p:cNvSpPr>
          <p:nvPr>
            <p:ph idx="1"/>
          </p:nvPr>
        </p:nvSpPr>
        <p:spPr>
          <a:xfrm>
            <a:off x="419100" y="1971621"/>
            <a:ext cx="11144250" cy="3918053"/>
          </a:xfrm>
        </p:spPr>
        <p:txBody>
          <a:bodyPr>
            <a:normAutofit/>
          </a:bodyPr>
          <a:lstStyle/>
          <a:p>
            <a:pPr marL="0" indent="0">
              <a:buNone/>
            </a:pPr>
            <a:endParaRPr lang="en-US" sz="3200" dirty="0"/>
          </a:p>
          <a:p>
            <a:endParaRPr lang="en-US" sz="3200" dirty="0"/>
          </a:p>
          <a:p>
            <a:endParaRPr lang="en-US" sz="3200" dirty="0"/>
          </a:p>
        </p:txBody>
      </p:sp>
      <p:pic>
        <p:nvPicPr>
          <p:cNvPr id="5" name="Picture 4" descr="A close up of a sign&#10;&#10;Description generated with very high confidence"/>
          <p:cNvPicPr/>
          <p:nvPr/>
        </p:nvPicPr>
        <p:blipFill>
          <a:blip r:embed="rId3">
            <a:extLst>
              <a:ext uri="{28A0092B-C50C-407E-A947-70E740481C1C}">
                <a14:useLocalDpi xmlns:a14="http://schemas.microsoft.com/office/drawing/2010/main" val="0"/>
              </a:ext>
            </a:extLst>
          </a:blip>
          <a:stretch>
            <a:fillRect/>
          </a:stretch>
        </p:blipFill>
        <p:spPr>
          <a:xfrm>
            <a:off x="235015" y="488896"/>
            <a:ext cx="1657350" cy="1482725"/>
          </a:xfrm>
          <a:prstGeom prst="rect">
            <a:avLst/>
          </a:prstGeom>
          <a:solidFill>
            <a:srgbClr val="FFFFFF"/>
          </a:solidFill>
          <a:ln w="57150" cmpd="sng">
            <a:solidFill>
              <a:schemeClr val="bg1"/>
            </a:solidFill>
          </a:ln>
        </p:spPr>
      </p:pic>
      <p:graphicFrame>
        <p:nvGraphicFramePr>
          <p:cNvPr id="4" name="Diagram 3"/>
          <p:cNvGraphicFramePr/>
          <p:nvPr>
            <p:extLst>
              <p:ext uri="{D42A27DB-BD31-4B8C-83A1-F6EECF244321}">
                <p14:modId xmlns:p14="http://schemas.microsoft.com/office/powerpoint/2010/main" val="2367071147"/>
              </p:ext>
            </p:extLst>
          </p:nvPr>
        </p:nvGraphicFramePr>
        <p:xfrm>
          <a:off x="2076450" y="1439334"/>
          <a:ext cx="8467142" cy="5278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65600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9266" y="365125"/>
            <a:ext cx="8884534" cy="1325563"/>
          </a:xfrm>
        </p:spPr>
        <p:txBody>
          <a:bodyPr/>
          <a:lstStyle/>
          <a:p>
            <a:r>
              <a:rPr lang="en-US" dirty="0"/>
              <a:t>Champion and Legislator Visits </a:t>
            </a:r>
          </a:p>
        </p:txBody>
      </p:sp>
      <p:sp>
        <p:nvSpPr>
          <p:cNvPr id="3" name="Content Placeholder 2"/>
          <p:cNvSpPr>
            <a:spLocks noGrp="1"/>
          </p:cNvSpPr>
          <p:nvPr>
            <p:ph idx="1"/>
          </p:nvPr>
        </p:nvSpPr>
        <p:spPr>
          <a:xfrm>
            <a:off x="0" y="1433914"/>
            <a:ext cx="12288593" cy="5424085"/>
          </a:xfrm>
        </p:spPr>
        <p:txBody>
          <a:bodyPr/>
          <a:lstStyle/>
          <a:p>
            <a:endParaRPr lang="en-US" sz="3200" dirty="0"/>
          </a:p>
          <a:p>
            <a:pPr>
              <a:buFont typeface="Wingdings" panose="05000000000000000000" pitchFamily="2" charset="2"/>
              <a:buChar char="ü"/>
            </a:pPr>
            <a:endParaRPr lang="en-US" sz="3600" dirty="0"/>
          </a:p>
          <a:p>
            <a:pPr>
              <a:buFont typeface="Wingdings" panose="05000000000000000000" pitchFamily="2" charset="2"/>
              <a:buChar char="ü"/>
            </a:pPr>
            <a:r>
              <a:rPr lang="en-US" sz="3600" dirty="0"/>
              <a:t>Work with local EBHV models as partners.</a:t>
            </a:r>
          </a:p>
          <a:p>
            <a:pPr>
              <a:buFont typeface="Wingdings" panose="05000000000000000000" pitchFamily="2" charset="2"/>
              <a:buChar char="ü"/>
            </a:pPr>
            <a:r>
              <a:rPr lang="en-US" sz="3600" dirty="0"/>
              <a:t>Host an event for champions and legislators.</a:t>
            </a:r>
          </a:p>
          <a:p>
            <a:pPr>
              <a:buFont typeface="Wingdings" panose="05000000000000000000" pitchFamily="2" charset="2"/>
              <a:buChar char="ü"/>
            </a:pPr>
            <a:r>
              <a:rPr lang="en-US" sz="3600" dirty="0"/>
              <a:t>Visit with legislators in Harrisburg.</a:t>
            </a:r>
          </a:p>
          <a:p>
            <a:pPr lvl="1"/>
            <a:r>
              <a:rPr lang="en-US" sz="3000" dirty="0"/>
              <a:t>Brief EBHV &amp; model information</a:t>
            </a:r>
          </a:p>
          <a:p>
            <a:pPr lvl="1"/>
            <a:r>
              <a:rPr lang="en-US" sz="3000" dirty="0"/>
              <a:t>Short parent/family impact story</a:t>
            </a:r>
          </a:p>
        </p:txBody>
      </p:sp>
      <p:pic>
        <p:nvPicPr>
          <p:cNvPr id="5" name="Picture 4" descr="A close up of a sign&#10;&#10;Description generated with very high confidence"/>
          <p:cNvPicPr/>
          <p:nvPr/>
        </p:nvPicPr>
        <p:blipFill>
          <a:blip r:embed="rId3">
            <a:extLst>
              <a:ext uri="{28A0092B-C50C-407E-A947-70E740481C1C}">
                <a14:useLocalDpi xmlns:a14="http://schemas.microsoft.com/office/drawing/2010/main" val="0"/>
              </a:ext>
            </a:extLst>
          </a:blip>
          <a:stretch>
            <a:fillRect/>
          </a:stretch>
        </p:blipFill>
        <p:spPr>
          <a:xfrm>
            <a:off x="402943" y="361593"/>
            <a:ext cx="1657350" cy="1482725"/>
          </a:xfrm>
          <a:prstGeom prst="rect">
            <a:avLst/>
          </a:prstGeom>
          <a:solidFill>
            <a:srgbClr val="FFFFFF"/>
          </a:solidFill>
          <a:ln w="57150" cmpd="sng">
            <a:solidFill>
              <a:schemeClr val="bg1"/>
            </a:solidFill>
          </a:ln>
        </p:spPr>
      </p:pic>
      <p:pic>
        <p:nvPicPr>
          <p:cNvPr id="4" name="Picture 3"/>
          <p:cNvPicPr>
            <a:picLocks noChangeAspect="1"/>
          </p:cNvPicPr>
          <p:nvPr/>
        </p:nvPicPr>
        <p:blipFill>
          <a:blip r:embed="rId4"/>
          <a:stretch>
            <a:fillRect/>
          </a:stretch>
        </p:blipFill>
        <p:spPr>
          <a:xfrm>
            <a:off x="6911533" y="3114040"/>
            <a:ext cx="4622715" cy="3470406"/>
          </a:xfrm>
          <a:prstGeom prst="rect">
            <a:avLst/>
          </a:prstGeom>
        </p:spPr>
      </p:pic>
    </p:spTree>
    <p:extLst>
      <p:ext uri="{BB962C8B-B14F-4D97-AF65-F5344CB8AC3E}">
        <p14:creationId xmlns:p14="http://schemas.microsoft.com/office/powerpoint/2010/main" val="3140600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092" y="365125"/>
            <a:ext cx="8778708" cy="1325563"/>
          </a:xfrm>
        </p:spPr>
        <p:txBody>
          <a:bodyPr/>
          <a:lstStyle/>
          <a:p>
            <a:r>
              <a:rPr lang="en-US" dirty="0"/>
              <a:t>Communication Strategies</a:t>
            </a:r>
          </a:p>
        </p:txBody>
      </p:sp>
      <p:sp>
        <p:nvSpPr>
          <p:cNvPr id="3" name="Content Placeholder 2"/>
          <p:cNvSpPr>
            <a:spLocks noGrp="1"/>
          </p:cNvSpPr>
          <p:nvPr>
            <p:ph idx="1"/>
          </p:nvPr>
        </p:nvSpPr>
        <p:spPr>
          <a:xfrm>
            <a:off x="420581" y="2170882"/>
            <a:ext cx="9854603" cy="4024742"/>
          </a:xfrm>
        </p:spPr>
        <p:txBody>
          <a:bodyPr>
            <a:normAutofit/>
          </a:bodyPr>
          <a:lstStyle/>
          <a:p>
            <a:pPr>
              <a:buFont typeface="Wingdings" panose="05000000000000000000" pitchFamily="2" charset="2"/>
              <a:buChar char="ü"/>
            </a:pPr>
            <a:r>
              <a:rPr lang="en-US" dirty="0"/>
              <a:t>Use media and social media to promote EBHV.</a:t>
            </a:r>
          </a:p>
          <a:p>
            <a:pPr lvl="1"/>
            <a:r>
              <a:rPr lang="en-US" dirty="0"/>
              <a:t>Send newsletters and social media posts</a:t>
            </a:r>
          </a:p>
          <a:p>
            <a:pPr>
              <a:buFont typeface="Wingdings" panose="05000000000000000000" pitchFamily="2" charset="2"/>
              <a:buChar char="ü"/>
            </a:pPr>
            <a:r>
              <a:rPr lang="en-US" dirty="0"/>
              <a:t>Videos</a:t>
            </a:r>
          </a:p>
          <a:p>
            <a:pPr lvl="1"/>
            <a:r>
              <a:rPr lang="en-US" dirty="0"/>
              <a:t>Create mini videos to tell story for social media </a:t>
            </a:r>
          </a:p>
          <a:p>
            <a:pPr>
              <a:buFont typeface="Wingdings" panose="05000000000000000000" pitchFamily="2" charset="2"/>
              <a:buChar char="ü"/>
            </a:pPr>
            <a:r>
              <a:rPr lang="en-US" dirty="0"/>
              <a:t>Letters/Op-Ed for print publications and blogs</a:t>
            </a:r>
          </a:p>
          <a:p>
            <a:pPr lvl="1"/>
            <a:r>
              <a:rPr lang="en-US" dirty="0"/>
              <a:t>Describe value of EBHV on family and community</a:t>
            </a:r>
          </a:p>
          <a:p>
            <a:pPr>
              <a:buFont typeface="Wingdings" panose="05000000000000000000" pitchFamily="2" charset="2"/>
              <a:buChar char="ü"/>
            </a:pPr>
            <a:r>
              <a:rPr lang="en-US" dirty="0"/>
              <a:t>Encourage Campaign endorsement</a:t>
            </a:r>
          </a:p>
          <a:p>
            <a:pPr lvl="1"/>
            <a:r>
              <a:rPr lang="en-US" dirty="0"/>
              <a:t>Share website </a:t>
            </a:r>
          </a:p>
          <a:p>
            <a:pPr lvl="1"/>
            <a:r>
              <a:rPr lang="en-US" dirty="0">
                <a:solidFill>
                  <a:schemeClr val="accent4">
                    <a:lumMod val="60000"/>
                    <a:lumOff val="40000"/>
                  </a:schemeClr>
                </a:solidFill>
                <a:hlinkClick r:id="rId3">
                  <a:extLst>
                    <a:ext uri="{A12FA001-AC4F-418D-AE19-62706E023703}">
                      <ahyp:hlinkClr xmlns:ahyp="http://schemas.microsoft.com/office/drawing/2018/hyperlinkcolor" val="tx"/>
                    </a:ext>
                  </a:extLst>
                </a:hlinkClick>
              </a:rPr>
              <a:t>https://www.childhoodbeginsathome.org/</a:t>
            </a:r>
            <a:endParaRPr lang="en-US" dirty="0">
              <a:solidFill>
                <a:schemeClr val="accent4">
                  <a:lumMod val="60000"/>
                  <a:lumOff val="40000"/>
                </a:schemeClr>
              </a:solidFill>
            </a:endParaRPr>
          </a:p>
        </p:txBody>
      </p:sp>
      <p:pic>
        <p:nvPicPr>
          <p:cNvPr id="5" name="Picture 4" descr="A close up of a sign&#10;&#10;Description generated with very high confidence"/>
          <p:cNvPicPr/>
          <p:nvPr/>
        </p:nvPicPr>
        <p:blipFill>
          <a:blip r:embed="rId4">
            <a:extLst>
              <a:ext uri="{28A0092B-C50C-407E-A947-70E740481C1C}">
                <a14:useLocalDpi xmlns:a14="http://schemas.microsoft.com/office/drawing/2010/main" val="0"/>
              </a:ext>
            </a:extLst>
          </a:blip>
          <a:stretch>
            <a:fillRect/>
          </a:stretch>
        </p:blipFill>
        <p:spPr>
          <a:xfrm>
            <a:off x="420581" y="414517"/>
            <a:ext cx="1657350" cy="1482725"/>
          </a:xfrm>
          <a:prstGeom prst="rect">
            <a:avLst/>
          </a:prstGeom>
          <a:solidFill>
            <a:srgbClr val="FFFFFF"/>
          </a:solidFill>
          <a:ln w="57150" cmpd="sng">
            <a:solidFill>
              <a:schemeClr val="bg1"/>
            </a:solidFill>
          </a:ln>
        </p:spPr>
      </p:pic>
      <p:pic>
        <p:nvPicPr>
          <p:cNvPr id="2050" name="Picture 2" descr="https://www.homie.com/blog/wp-content/uploads/writelett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35430" y="1548546"/>
            <a:ext cx="4215531" cy="2634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981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4540" y="192073"/>
            <a:ext cx="9466575" cy="1325563"/>
          </a:xfrm>
        </p:spPr>
        <p:txBody>
          <a:bodyPr/>
          <a:lstStyle/>
          <a:p>
            <a:pPr algn="ctr"/>
            <a:r>
              <a:rPr lang="en-US" dirty="0"/>
              <a:t>Supporting Families to Speak for Themselves</a:t>
            </a:r>
          </a:p>
        </p:txBody>
      </p:sp>
      <p:pic>
        <p:nvPicPr>
          <p:cNvPr id="4" name="Picture 3" descr="A close up of a sign&#10;&#10;Description generated with very high confidence"/>
          <p:cNvPicPr/>
          <p:nvPr/>
        </p:nvPicPr>
        <p:blipFill>
          <a:blip r:embed="rId3">
            <a:extLst>
              <a:ext uri="{28A0092B-C50C-407E-A947-70E740481C1C}">
                <a14:useLocalDpi xmlns:a14="http://schemas.microsoft.com/office/drawing/2010/main" val="0"/>
              </a:ext>
            </a:extLst>
          </a:blip>
          <a:stretch>
            <a:fillRect/>
          </a:stretch>
        </p:blipFill>
        <p:spPr>
          <a:xfrm>
            <a:off x="455856" y="467440"/>
            <a:ext cx="1657350" cy="1482725"/>
          </a:xfrm>
          <a:prstGeom prst="rect">
            <a:avLst/>
          </a:prstGeom>
          <a:solidFill>
            <a:srgbClr val="FFFFFF"/>
          </a:solidFill>
          <a:ln w="57150" cmpd="sng">
            <a:solidFill>
              <a:schemeClr val="bg1"/>
            </a:solidFill>
          </a:ln>
        </p:spPr>
      </p:pic>
      <p:graphicFrame>
        <p:nvGraphicFramePr>
          <p:cNvPr id="5" name="Diagram 4"/>
          <p:cNvGraphicFramePr/>
          <p:nvPr>
            <p:extLst>
              <p:ext uri="{D42A27DB-BD31-4B8C-83A1-F6EECF244321}">
                <p14:modId xmlns:p14="http://schemas.microsoft.com/office/powerpoint/2010/main" val="3045840738"/>
              </p:ext>
            </p:extLst>
          </p:nvPr>
        </p:nvGraphicFramePr>
        <p:xfrm>
          <a:off x="2504540" y="1778894"/>
          <a:ext cx="8524244"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04073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9737" y="186926"/>
            <a:ext cx="8743433" cy="1103912"/>
          </a:xfrm>
        </p:spPr>
        <p:txBody>
          <a:bodyPr>
            <a:normAutofit/>
          </a:bodyPr>
          <a:lstStyle/>
          <a:p>
            <a:r>
              <a:rPr lang="en-US" dirty="0"/>
              <a:t>Cultivating Community Champions</a:t>
            </a:r>
          </a:p>
        </p:txBody>
      </p:sp>
      <p:sp>
        <p:nvSpPr>
          <p:cNvPr id="3" name="Content Placeholder 2"/>
          <p:cNvSpPr>
            <a:spLocks noGrp="1"/>
          </p:cNvSpPr>
          <p:nvPr>
            <p:ph idx="1"/>
          </p:nvPr>
        </p:nvSpPr>
        <p:spPr>
          <a:xfrm>
            <a:off x="4553339" y="1290838"/>
            <a:ext cx="7638661" cy="5567162"/>
          </a:xfrm>
        </p:spPr>
        <p:txBody>
          <a:bodyPr>
            <a:normAutofit/>
          </a:bodyPr>
          <a:lstStyle/>
          <a:p>
            <a:pPr>
              <a:buFont typeface="Wingdings" panose="05000000000000000000" pitchFamily="2" charset="2"/>
              <a:buChar char="ü"/>
            </a:pPr>
            <a:r>
              <a:rPr lang="en-US" sz="3200" dirty="0"/>
              <a:t>Connect with influential leaders in your community who may become champions</a:t>
            </a:r>
          </a:p>
          <a:p>
            <a:pPr>
              <a:buFont typeface="Wingdings" panose="05000000000000000000" pitchFamily="2" charset="2"/>
              <a:buChar char="ü"/>
            </a:pPr>
            <a:r>
              <a:rPr lang="en-US" sz="3200" dirty="0"/>
              <a:t>Meet with legislators and staff regularly</a:t>
            </a:r>
          </a:p>
          <a:p>
            <a:pPr>
              <a:buFont typeface="Wingdings" panose="05000000000000000000" pitchFamily="2" charset="2"/>
              <a:buChar char="ü"/>
            </a:pPr>
            <a:r>
              <a:rPr lang="en-US" sz="3200" dirty="0"/>
              <a:t>Encourage community partners to describe their support and join the Campaign </a:t>
            </a:r>
          </a:p>
          <a:p>
            <a:pPr>
              <a:buFont typeface="Wingdings" panose="05000000000000000000" pitchFamily="2" charset="2"/>
              <a:buChar char="ü"/>
            </a:pPr>
            <a:r>
              <a:rPr lang="en-US" sz="3200" dirty="0"/>
              <a:t>Invite to participate in events</a:t>
            </a:r>
          </a:p>
          <a:p>
            <a:pPr>
              <a:buFont typeface="Wingdings" panose="05000000000000000000" pitchFamily="2" charset="2"/>
              <a:buChar char="ü"/>
            </a:pPr>
            <a:r>
              <a:rPr lang="en-US" sz="3200" dirty="0"/>
              <a:t>Share newsletter, announcements and social media postings</a:t>
            </a:r>
          </a:p>
        </p:txBody>
      </p:sp>
      <p:pic>
        <p:nvPicPr>
          <p:cNvPr id="4" name="Picture 3" descr="A close up of a sign&#10;&#10;Description generated with very high confidence"/>
          <p:cNvPicPr/>
          <p:nvPr/>
        </p:nvPicPr>
        <p:blipFill>
          <a:blip r:embed="rId3">
            <a:extLst>
              <a:ext uri="{28A0092B-C50C-407E-A947-70E740481C1C}">
                <a14:useLocalDpi xmlns:a14="http://schemas.microsoft.com/office/drawing/2010/main" val="0"/>
              </a:ext>
            </a:extLst>
          </a:blip>
          <a:stretch>
            <a:fillRect/>
          </a:stretch>
        </p:blipFill>
        <p:spPr>
          <a:xfrm>
            <a:off x="402943" y="361593"/>
            <a:ext cx="1657350" cy="1482725"/>
          </a:xfrm>
          <a:prstGeom prst="rect">
            <a:avLst/>
          </a:prstGeom>
          <a:solidFill>
            <a:srgbClr val="FFFFFF"/>
          </a:solidFill>
          <a:ln w="57150" cmpd="sng">
            <a:solidFill>
              <a:schemeClr val="bg1"/>
            </a:solidFill>
          </a:ln>
        </p:spPr>
      </p:pic>
      <p:pic>
        <p:nvPicPr>
          <p:cNvPr id="5" name="Picture 4"/>
          <p:cNvPicPr>
            <a:picLocks noChangeAspect="1"/>
          </p:cNvPicPr>
          <p:nvPr/>
        </p:nvPicPr>
        <p:blipFill>
          <a:blip r:embed="rId4"/>
          <a:stretch>
            <a:fillRect/>
          </a:stretch>
        </p:blipFill>
        <p:spPr>
          <a:xfrm>
            <a:off x="135897" y="2416268"/>
            <a:ext cx="4417442" cy="3316302"/>
          </a:xfrm>
          <a:prstGeom prst="rect">
            <a:avLst/>
          </a:prstGeom>
        </p:spPr>
      </p:pic>
    </p:spTree>
    <p:extLst>
      <p:ext uri="{BB962C8B-B14F-4D97-AF65-F5344CB8AC3E}">
        <p14:creationId xmlns:p14="http://schemas.microsoft.com/office/powerpoint/2010/main" val="2453547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7F5D3-940A-49E4-B160-D116851CC8E1}"/>
              </a:ext>
            </a:extLst>
          </p:cNvPr>
          <p:cNvSpPr>
            <a:spLocks noGrp="1"/>
          </p:cNvSpPr>
          <p:nvPr>
            <p:ph type="title"/>
          </p:nvPr>
        </p:nvSpPr>
        <p:spPr/>
        <p:txBody>
          <a:bodyPr/>
          <a:lstStyle/>
          <a:p>
            <a:r>
              <a:rPr lang="en-US" dirty="0"/>
              <a:t>Questions?</a:t>
            </a:r>
          </a:p>
        </p:txBody>
      </p:sp>
      <p:sp>
        <p:nvSpPr>
          <p:cNvPr id="6" name="Content Placeholder 5">
            <a:extLst>
              <a:ext uri="{FF2B5EF4-FFF2-40B4-BE49-F238E27FC236}">
                <a16:creationId xmlns:a16="http://schemas.microsoft.com/office/drawing/2014/main" id="{0EC9548A-B54C-482C-A7FC-B677CDF308E3}"/>
              </a:ext>
            </a:extLst>
          </p:cNvPr>
          <p:cNvSpPr>
            <a:spLocks noGrp="1"/>
          </p:cNvSpPr>
          <p:nvPr>
            <p:ph idx="1"/>
          </p:nvPr>
        </p:nvSpPr>
        <p:spPr>
          <a:xfrm>
            <a:off x="838200" y="5743073"/>
            <a:ext cx="10515600" cy="433889"/>
          </a:xfrm>
        </p:spPr>
        <p:txBody>
          <a:bodyPr>
            <a:normAutofit fontScale="92500" lnSpcReduction="10000"/>
          </a:bodyPr>
          <a:lstStyle/>
          <a:p>
            <a:pPr marL="0" indent="0">
              <a:buNone/>
            </a:pPr>
            <a:r>
              <a:rPr lang="en-US" dirty="0"/>
              <a:t>e</a:t>
            </a:r>
          </a:p>
        </p:txBody>
      </p:sp>
      <p:graphicFrame>
        <p:nvGraphicFramePr>
          <p:cNvPr id="4" name="Table 3">
            <a:extLst>
              <a:ext uri="{FF2B5EF4-FFF2-40B4-BE49-F238E27FC236}">
                <a16:creationId xmlns:a16="http://schemas.microsoft.com/office/drawing/2014/main" id="{6CFA5AB1-8721-40A1-8590-81DC42D6C1AD}"/>
              </a:ext>
            </a:extLst>
          </p:cNvPr>
          <p:cNvGraphicFramePr>
            <a:graphicFrameLocks noGrp="1"/>
          </p:cNvGraphicFramePr>
          <p:nvPr>
            <p:extLst>
              <p:ext uri="{D42A27DB-BD31-4B8C-83A1-F6EECF244321}">
                <p14:modId xmlns:p14="http://schemas.microsoft.com/office/powerpoint/2010/main" val="3198989742"/>
              </p:ext>
            </p:extLst>
          </p:nvPr>
        </p:nvGraphicFramePr>
        <p:xfrm>
          <a:off x="96982" y="2689340"/>
          <a:ext cx="11998035" cy="2623908"/>
        </p:xfrm>
        <a:graphic>
          <a:graphicData uri="http://schemas.openxmlformats.org/drawingml/2006/table">
            <a:tbl>
              <a:tblPr firstRow="1" bandRow="1">
                <a:tableStyleId>{5C22544A-7EE6-4342-B048-85BDC9FD1C3A}</a:tableStyleId>
              </a:tblPr>
              <a:tblGrid>
                <a:gridCol w="3999345">
                  <a:extLst>
                    <a:ext uri="{9D8B030D-6E8A-4147-A177-3AD203B41FA5}">
                      <a16:colId xmlns:a16="http://schemas.microsoft.com/office/drawing/2014/main" val="430911756"/>
                    </a:ext>
                  </a:extLst>
                </a:gridCol>
                <a:gridCol w="3676073">
                  <a:extLst>
                    <a:ext uri="{9D8B030D-6E8A-4147-A177-3AD203B41FA5}">
                      <a16:colId xmlns:a16="http://schemas.microsoft.com/office/drawing/2014/main" val="1948637656"/>
                    </a:ext>
                  </a:extLst>
                </a:gridCol>
                <a:gridCol w="4322617">
                  <a:extLst>
                    <a:ext uri="{9D8B030D-6E8A-4147-A177-3AD203B41FA5}">
                      <a16:colId xmlns:a16="http://schemas.microsoft.com/office/drawing/2014/main" val="1334702445"/>
                    </a:ext>
                  </a:extLst>
                </a:gridCol>
              </a:tblGrid>
              <a:tr h="376358">
                <a:tc>
                  <a:txBody>
                    <a:bodyPr/>
                    <a:lstStyle/>
                    <a:p>
                      <a:pPr algn="ctr"/>
                      <a:r>
                        <a:rPr lang="en-US" dirty="0"/>
                        <a:t>Name of Program</a:t>
                      </a:r>
                    </a:p>
                  </a:txBody>
                  <a:tcPr/>
                </a:tc>
                <a:tc>
                  <a:txBody>
                    <a:bodyPr/>
                    <a:lstStyle/>
                    <a:p>
                      <a:pPr algn="ctr"/>
                      <a:r>
                        <a:rPr lang="en-US" dirty="0"/>
                        <a:t>Governing Board Representation</a:t>
                      </a:r>
                    </a:p>
                  </a:txBody>
                  <a:tcPr/>
                </a:tc>
                <a:tc>
                  <a:txBody>
                    <a:bodyPr/>
                    <a:lstStyle/>
                    <a:p>
                      <a:pPr algn="ctr"/>
                      <a:r>
                        <a:rPr lang="en-US" dirty="0"/>
                        <a:t>Email Contact</a:t>
                      </a:r>
                    </a:p>
                  </a:txBody>
                  <a:tcPr/>
                </a:tc>
                <a:extLst>
                  <a:ext uri="{0D108BD9-81ED-4DB2-BD59-A6C34878D82A}">
                    <a16:rowId xmlns:a16="http://schemas.microsoft.com/office/drawing/2014/main" val="711966505"/>
                  </a:ext>
                </a:extLst>
              </a:tr>
              <a:tr h="376358">
                <a:tc>
                  <a:txBody>
                    <a:bodyPr/>
                    <a:lstStyle/>
                    <a:p>
                      <a:r>
                        <a:rPr lang="en-US" dirty="0"/>
                        <a:t>Family Check Up</a:t>
                      </a:r>
                    </a:p>
                  </a:txBody>
                  <a:tcPr/>
                </a:tc>
                <a:tc>
                  <a:txBody>
                    <a:bodyPr/>
                    <a:lstStyle/>
                    <a:p>
                      <a:r>
                        <a:rPr lang="en-US" dirty="0"/>
                        <a:t>Amy Malen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Amy.Malen@AlleghenyCounty.us</a:t>
                      </a:r>
                    </a:p>
                  </a:txBody>
                  <a:tcPr/>
                </a:tc>
                <a:extLst>
                  <a:ext uri="{0D108BD9-81ED-4DB2-BD59-A6C34878D82A}">
                    <a16:rowId xmlns:a16="http://schemas.microsoft.com/office/drawing/2014/main" val="1281557462"/>
                  </a:ext>
                </a:extLst>
              </a:tr>
              <a:tr h="332824">
                <a:tc>
                  <a:txBody>
                    <a:bodyPr/>
                    <a:lstStyle/>
                    <a:p>
                      <a:r>
                        <a:rPr lang="en-US" dirty="0"/>
                        <a:t>Parents as Teachers</a:t>
                      </a:r>
                    </a:p>
                  </a:txBody>
                  <a:tcPr/>
                </a:tc>
                <a:tc>
                  <a:txBody>
                    <a:bodyPr/>
                    <a:lstStyle/>
                    <a:p>
                      <a:r>
                        <a:rPr lang="en-US" dirty="0"/>
                        <a:t>Karen Shanoski</a:t>
                      </a:r>
                    </a:p>
                  </a:txBody>
                  <a:tcPr/>
                </a:tc>
                <a:tc>
                  <a:txBody>
                    <a:bodyPr/>
                    <a:lstStyle/>
                    <a:p>
                      <a:r>
                        <a:rPr lang="en-US" dirty="0"/>
                        <a:t>KShanoski@csc.csiu.org</a:t>
                      </a:r>
                    </a:p>
                  </a:txBody>
                  <a:tcPr/>
                </a:tc>
                <a:extLst>
                  <a:ext uri="{0D108BD9-81ED-4DB2-BD59-A6C34878D82A}">
                    <a16:rowId xmlns:a16="http://schemas.microsoft.com/office/drawing/2014/main" val="4179553410"/>
                  </a:ext>
                </a:extLst>
              </a:tr>
              <a:tr h="376358">
                <a:tc>
                  <a:txBody>
                    <a:bodyPr/>
                    <a:lstStyle/>
                    <a:p>
                      <a:r>
                        <a:rPr lang="en-US" dirty="0"/>
                        <a:t> Nurse-Family Partnership</a:t>
                      </a:r>
                    </a:p>
                  </a:txBody>
                  <a:tcPr/>
                </a:tc>
                <a:tc>
                  <a:txBody>
                    <a:bodyPr/>
                    <a:lstStyle/>
                    <a:p>
                      <a:r>
                        <a:rPr lang="en-US" dirty="0"/>
                        <a:t>Jessica Lipper</a:t>
                      </a:r>
                    </a:p>
                  </a:txBody>
                  <a:tcPr/>
                </a:tc>
                <a:tc>
                  <a:txBody>
                    <a:bodyPr/>
                    <a:lstStyle/>
                    <a:p>
                      <a:r>
                        <a:rPr lang="en-US" dirty="0"/>
                        <a:t>Jessica.Lipper@nursefamilyparternship.org</a:t>
                      </a:r>
                    </a:p>
                  </a:txBody>
                  <a:tcPr/>
                </a:tc>
                <a:extLst>
                  <a:ext uri="{0D108BD9-81ED-4DB2-BD59-A6C34878D82A}">
                    <a16:rowId xmlns:a16="http://schemas.microsoft.com/office/drawing/2014/main" val="1395089162"/>
                  </a:ext>
                </a:extLst>
              </a:tr>
              <a:tr h="376358">
                <a:tc>
                  <a:txBody>
                    <a:bodyPr/>
                    <a:lstStyle/>
                    <a:p>
                      <a:r>
                        <a:rPr lang="en-US" dirty="0"/>
                        <a:t>Healthy Family America</a:t>
                      </a:r>
                    </a:p>
                  </a:txBody>
                  <a:tcPr/>
                </a:tc>
                <a:tc>
                  <a:txBody>
                    <a:bodyPr/>
                    <a:lstStyle/>
                    <a:p>
                      <a:r>
                        <a:rPr lang="en-US" dirty="0"/>
                        <a:t>Rosemarie Halt</a:t>
                      </a:r>
                    </a:p>
                  </a:txBody>
                  <a:tcPr/>
                </a:tc>
                <a:tc>
                  <a:txBody>
                    <a:bodyPr/>
                    <a:lstStyle/>
                    <a:p>
                      <a:r>
                        <a:rPr lang="en-US" dirty="0"/>
                        <a:t>RHalt@maternitycarecoalition.org</a:t>
                      </a:r>
                    </a:p>
                  </a:txBody>
                  <a:tcPr/>
                </a:tc>
                <a:extLst>
                  <a:ext uri="{0D108BD9-81ED-4DB2-BD59-A6C34878D82A}">
                    <a16:rowId xmlns:a16="http://schemas.microsoft.com/office/drawing/2014/main" val="2146082950"/>
                  </a:ext>
                </a:extLst>
              </a:tr>
              <a:tr h="376358">
                <a:tc>
                  <a:txBody>
                    <a:bodyPr/>
                    <a:lstStyle/>
                    <a:p>
                      <a:r>
                        <a:rPr lang="en-US" dirty="0"/>
                        <a:t>Early Head Start</a:t>
                      </a:r>
                    </a:p>
                  </a:txBody>
                  <a:tcPr/>
                </a:tc>
                <a:tc>
                  <a:txBody>
                    <a:bodyPr/>
                    <a:lstStyle/>
                    <a:p>
                      <a:r>
                        <a:rPr lang="en-US" dirty="0"/>
                        <a:t>Blair Hyatt</a:t>
                      </a:r>
                    </a:p>
                  </a:txBody>
                  <a:tcPr/>
                </a:tc>
                <a:tc>
                  <a:txBody>
                    <a:bodyPr/>
                    <a:lstStyle/>
                    <a:p>
                      <a:r>
                        <a:rPr lang="en-US" dirty="0"/>
                        <a:t>Blair@PaHeadStart.org</a:t>
                      </a:r>
                    </a:p>
                  </a:txBody>
                  <a:tcPr/>
                </a:tc>
                <a:extLst>
                  <a:ext uri="{0D108BD9-81ED-4DB2-BD59-A6C34878D82A}">
                    <a16:rowId xmlns:a16="http://schemas.microsoft.com/office/drawing/2014/main" val="3201967753"/>
                  </a:ext>
                </a:extLst>
              </a:tr>
              <a:tr h="376358">
                <a:tc>
                  <a:txBody>
                    <a:bodyPr/>
                    <a:lstStyle/>
                    <a:p>
                      <a:r>
                        <a:rPr lang="en-US" dirty="0"/>
                        <a:t>Safe Care- Augmented</a:t>
                      </a:r>
                    </a:p>
                  </a:txBody>
                  <a:tcPr/>
                </a:tc>
                <a:tc>
                  <a:txBody>
                    <a:bodyPr/>
                    <a:lstStyle/>
                    <a:p>
                      <a:r>
                        <a:rPr lang="en-US" dirty="0"/>
                        <a:t>Carlene Nicholas</a:t>
                      </a:r>
                    </a:p>
                  </a:txBody>
                  <a:tcPr/>
                </a:tc>
                <a:tc>
                  <a:txBody>
                    <a:bodyPr/>
                    <a:lstStyle/>
                    <a:p>
                      <a:r>
                        <a:rPr lang="en-US" dirty="0"/>
                        <a:t>Cnicholas@outreachworks.org</a:t>
                      </a:r>
                    </a:p>
                  </a:txBody>
                  <a:tcPr/>
                </a:tc>
                <a:extLst>
                  <a:ext uri="{0D108BD9-81ED-4DB2-BD59-A6C34878D82A}">
                    <a16:rowId xmlns:a16="http://schemas.microsoft.com/office/drawing/2014/main" val="1269414795"/>
                  </a:ext>
                </a:extLst>
              </a:tr>
            </a:tbl>
          </a:graphicData>
        </a:graphic>
      </p:graphicFrame>
    </p:spTree>
    <p:extLst>
      <p:ext uri="{BB962C8B-B14F-4D97-AF65-F5344CB8AC3E}">
        <p14:creationId xmlns:p14="http://schemas.microsoft.com/office/powerpoint/2010/main" val="1866880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descr="A close up of a sign&#10;&#10;Description generated with very high confidence">
            <a:extLst>
              <a:ext uri="{FF2B5EF4-FFF2-40B4-BE49-F238E27FC236}">
                <a16:creationId xmlns:a16="http://schemas.microsoft.com/office/drawing/2014/main" id="{CBCCBC45-6AD1-4287-BC5A-36F0B5D3EA23}"/>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838200" y="425002"/>
            <a:ext cx="4854262" cy="5729425"/>
          </a:xfrm>
          <a:prstGeom prst="rect">
            <a:avLst/>
          </a:prstGeom>
          <a:solidFill>
            <a:srgbClr val="FFFFFF"/>
          </a:solidFill>
        </p:spPr>
      </p:pic>
      <p:pic>
        <p:nvPicPr>
          <p:cNvPr id="1026" name="Picture 2" descr="Image result for facebook logo">
            <a:extLst>
              <a:ext uri="{FF2B5EF4-FFF2-40B4-BE49-F238E27FC236}">
                <a16:creationId xmlns:a16="http://schemas.microsoft.com/office/drawing/2014/main" id="{9DC2C79A-0069-4C28-9D0F-C27CA027DE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9540" y="1929752"/>
            <a:ext cx="1223493" cy="12234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twitter logo">
            <a:extLst>
              <a:ext uri="{FF2B5EF4-FFF2-40B4-BE49-F238E27FC236}">
                <a16:creationId xmlns:a16="http://schemas.microsoft.com/office/drawing/2014/main" id="{EBD98980-E697-482B-AC11-C79E1743BD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945915"/>
            <a:ext cx="2090937" cy="133442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EA5A138-8139-482F-AC24-46ABC5F0CA2D}"/>
              </a:ext>
            </a:extLst>
          </p:cNvPr>
          <p:cNvSpPr txBox="1"/>
          <p:nvPr/>
        </p:nvSpPr>
        <p:spPr>
          <a:xfrm>
            <a:off x="8186937" y="2310665"/>
            <a:ext cx="3484808" cy="461665"/>
          </a:xfrm>
          <a:prstGeom prst="rect">
            <a:avLst/>
          </a:prstGeom>
          <a:noFill/>
        </p:spPr>
        <p:txBody>
          <a:bodyPr wrap="square" rtlCol="0">
            <a:spAutoFit/>
          </a:bodyPr>
          <a:lstStyle/>
          <a:p>
            <a:r>
              <a:rPr lang="en-US" sz="2400" dirty="0">
                <a:hlinkClick r:id="rId5"/>
              </a:rPr>
              <a:t>Childhood Begin at Home</a:t>
            </a:r>
            <a:endParaRPr lang="en-US" sz="2400" dirty="0"/>
          </a:p>
        </p:txBody>
      </p:sp>
      <p:sp>
        <p:nvSpPr>
          <p:cNvPr id="13" name="TextBox 12">
            <a:extLst>
              <a:ext uri="{FF2B5EF4-FFF2-40B4-BE49-F238E27FC236}">
                <a16:creationId xmlns:a16="http://schemas.microsoft.com/office/drawing/2014/main" id="{506669E3-D80A-42BA-BF09-64A9E463D6A8}"/>
              </a:ext>
            </a:extLst>
          </p:cNvPr>
          <p:cNvSpPr txBox="1"/>
          <p:nvPr/>
        </p:nvSpPr>
        <p:spPr>
          <a:xfrm>
            <a:off x="7785279" y="4417454"/>
            <a:ext cx="4144043" cy="461665"/>
          </a:xfrm>
          <a:prstGeom prst="rect">
            <a:avLst/>
          </a:prstGeom>
          <a:noFill/>
        </p:spPr>
        <p:txBody>
          <a:bodyPr wrap="square" rtlCol="0">
            <a:spAutoFit/>
          </a:bodyPr>
          <a:lstStyle/>
          <a:p>
            <a:r>
              <a:rPr lang="en-US" sz="2400" dirty="0"/>
              <a:t>            @</a:t>
            </a:r>
            <a:r>
              <a:rPr lang="en-US" sz="2400" dirty="0" err="1"/>
              <a:t>ChildBegin_Home</a:t>
            </a:r>
            <a:endParaRPr lang="en-US" sz="2400" dirty="0"/>
          </a:p>
        </p:txBody>
      </p:sp>
    </p:spTree>
    <p:extLst>
      <p:ext uri="{BB962C8B-B14F-4D97-AF65-F5344CB8AC3E}">
        <p14:creationId xmlns:p14="http://schemas.microsoft.com/office/powerpoint/2010/main" val="2518674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0.wp.com/earlylearningpa.org/wp-content/uploads/2017/01/elpa-logo-500wide-w-shadow.png?w=1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9180" y="219456"/>
            <a:ext cx="3990958" cy="2051352"/>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7" name="Content Placeholder 6"/>
          <p:cNvGraphicFramePr>
            <a:graphicFrameLocks noGrp="1"/>
          </p:cNvGraphicFramePr>
          <p:nvPr>
            <p:ph idx="1"/>
            <p:extLst>
              <p:ext uri="{D42A27DB-BD31-4B8C-83A1-F6EECF244321}">
                <p14:modId xmlns:p14="http://schemas.microsoft.com/office/powerpoint/2010/main" val="1918032801"/>
              </p:ext>
            </p:extLst>
          </p:nvPr>
        </p:nvGraphicFramePr>
        <p:xfrm>
          <a:off x="373224" y="2090056"/>
          <a:ext cx="11607282" cy="44973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0307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259225609"/>
              </p:ext>
            </p:extLst>
          </p:nvPr>
        </p:nvGraphicFramePr>
        <p:xfrm>
          <a:off x="231820" y="2627288"/>
          <a:ext cx="11848563" cy="4043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https://i0.wp.com/earlylearningpa.org/wp-content/uploads/2017/01/elpa-logo-500wide-w-shadow.png?w=108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9581" y="656823"/>
            <a:ext cx="3833589" cy="197046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25786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9290" y="1"/>
            <a:ext cx="12042710" cy="1690688"/>
          </a:xfrm>
        </p:spPr>
        <p:txBody>
          <a:bodyPr/>
          <a:lstStyle/>
          <a:p>
            <a:r>
              <a:rPr lang="en-US" dirty="0">
                <a:solidFill>
                  <a:srgbClr val="0063A8"/>
                </a:solidFill>
              </a:rPr>
              <a:t>                              Governing Committee 2018-2019</a:t>
            </a:r>
          </a:p>
        </p:txBody>
      </p:sp>
      <p:pic>
        <p:nvPicPr>
          <p:cNvPr id="1026" name="Picture 2" descr="https://www.childhoodbeginsathome.org/wp-content/uploads/Allegheny-County-Family-Support-300x5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0" y="2044699"/>
            <a:ext cx="2857500" cy="5524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s://www.childhoodbeginsathome.org/wp-content/uploads/AforC_Logo_RGB_tag-2-300x11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2938" y="5476143"/>
            <a:ext cx="285750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childhoodbeginsathome.org/wp-content/uploads/FC_PA_logo_print-cmyk-1-1024x300.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07782" y="1880392"/>
            <a:ext cx="276225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s://www.childhoodbeginsathome.org/wp-content/uploads/maternitycarecoalition-logo.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4875" y="2870197"/>
            <a:ext cx="2762250" cy="14287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childhoodbeginsathome.org/wp-content/uploads/nursefamilypartnership-logo.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59961" y="5065676"/>
            <a:ext cx="2762250" cy="142875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s://www.childhoodbeginsathome.org/wp-content/uploads/parentasteachers-logo.jp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8200" y="5092697"/>
            <a:ext cx="2762250" cy="14287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childhoodbeginsathome.org/wp-content/uploads/paheadstart-logo.jpg">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91550" y="3636925"/>
            <a:ext cx="2762250" cy="142875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s://www.childhoodbeginsathome.org/wp-content/uploads/papartnership-logo.jpg">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679657" y="1726406"/>
            <a:ext cx="27622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www.childhoodbeginsathome.org/wp-content/uploads/tryingtogether-logo.jpg">
            <a:hlinkClick r:id="rId4"/>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8200" y="3190874"/>
            <a:ext cx="27622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9"/>
          <a:stretch>
            <a:fillRect/>
          </a:stretch>
        </p:blipFill>
        <p:spPr>
          <a:xfrm>
            <a:off x="1335328" y="15800"/>
            <a:ext cx="1767993" cy="1597290"/>
          </a:xfrm>
          <a:prstGeom prst="rect">
            <a:avLst/>
          </a:prstGeom>
        </p:spPr>
      </p:pic>
    </p:spTree>
    <p:extLst>
      <p:ext uri="{BB962C8B-B14F-4D97-AF65-F5344CB8AC3E}">
        <p14:creationId xmlns:p14="http://schemas.microsoft.com/office/powerpoint/2010/main" val="2636802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726271" cy="1325563"/>
          </a:xfrm>
        </p:spPr>
        <p:txBody>
          <a:bodyPr>
            <a:normAutofit fontScale="90000"/>
          </a:bodyPr>
          <a:lstStyle/>
          <a:p>
            <a:r>
              <a:rPr lang="en-US" sz="3600" b="1" dirty="0"/>
              <a:t>Current Childhood Begins at Home Evidence-Based Programs </a:t>
            </a:r>
            <a:br>
              <a:rPr lang="en-US" sz="3600" b="1" dirty="0">
                <a:solidFill>
                  <a:srgbClr val="000000"/>
                </a:solidFill>
              </a:rPr>
            </a:br>
            <a:endParaRPr lang="en-US" sz="3600" b="1" dirty="0"/>
          </a:p>
        </p:txBody>
      </p:sp>
      <p:sp>
        <p:nvSpPr>
          <p:cNvPr id="3" name="Content Placeholder 2"/>
          <p:cNvSpPr>
            <a:spLocks noGrp="1"/>
          </p:cNvSpPr>
          <p:nvPr>
            <p:ph idx="1"/>
          </p:nvPr>
        </p:nvSpPr>
        <p:spPr>
          <a:xfrm>
            <a:off x="714737" y="1949112"/>
            <a:ext cx="2654047" cy="4351338"/>
          </a:xfrm>
        </p:spPr>
        <p:txBody>
          <a:bodyPr>
            <a:normAutofit/>
          </a:bodyPr>
          <a:lstStyle/>
          <a:p>
            <a:pPr marL="0" indent="0">
              <a:buNone/>
            </a:pPr>
            <a:r>
              <a:rPr lang="en-US" dirty="0">
                <a:latin typeface="+mj-lt"/>
              </a:rPr>
              <a:t>Evidence-based home visiting is a research-proven tool to support the development and safety of our most vulnerable children and their families </a:t>
            </a:r>
          </a:p>
        </p:txBody>
      </p:sp>
      <p:pic>
        <p:nvPicPr>
          <p:cNvPr id="4" name="Picture 3" descr="HFA.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1571" y="1672977"/>
            <a:ext cx="3915550" cy="1182490"/>
          </a:xfrm>
          <a:prstGeom prst="rect">
            <a:avLst/>
          </a:prstGeom>
          <a:solidFill>
            <a:schemeClr val="bg1"/>
          </a:solidFill>
        </p:spPr>
      </p:pic>
      <p:pic>
        <p:nvPicPr>
          <p:cNvPr id="5" name="Picture 4" descr="nfp.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5006" y="3324599"/>
            <a:ext cx="3482292" cy="1173218"/>
          </a:xfrm>
          <a:prstGeom prst="rect">
            <a:avLst/>
          </a:prstGeom>
          <a:solidFill>
            <a:srgbClr val="FFFFFF"/>
          </a:solidFill>
        </p:spPr>
      </p:pic>
      <p:pic>
        <p:nvPicPr>
          <p:cNvPr id="6" name="Picture 5" descr="PAT_Registered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9908" y="1090770"/>
            <a:ext cx="3654780" cy="1746985"/>
          </a:xfrm>
          <a:prstGeom prst="rect">
            <a:avLst/>
          </a:prstGeom>
          <a:solidFill>
            <a:schemeClr val="bg1"/>
          </a:solidFill>
        </p:spPr>
      </p:pic>
      <p:pic>
        <p:nvPicPr>
          <p:cNvPr id="1026" name="Picture 2" descr="https://www.cpc.pitt.edu/wp-content/uploads/2018/02/FCU-logo-final-orange-533x600.jpg">
            <a:extLst>
              <a:ext uri="{FF2B5EF4-FFF2-40B4-BE49-F238E27FC236}">
                <a16:creationId xmlns:a16="http://schemas.microsoft.com/office/drawing/2014/main" id="{BFC551E2-26DA-4F92-9632-06B55AA915C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30475" y="3984822"/>
            <a:ext cx="1762556" cy="21088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early head start">
            <a:extLst>
              <a:ext uri="{FF2B5EF4-FFF2-40B4-BE49-F238E27FC236}">
                <a16:creationId xmlns:a16="http://schemas.microsoft.com/office/drawing/2014/main" id="{2B447199-1624-4BE0-9747-0D3B82D52A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76152" y="4961849"/>
            <a:ext cx="3419475" cy="133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506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1924"/>
          </a:xfrm>
        </p:spPr>
        <p:txBody>
          <a:bodyPr/>
          <a:lstStyle/>
          <a:p>
            <a:pPr algn="ctr"/>
            <a:r>
              <a:rPr lang="en-US" b="1" dirty="0"/>
              <a:t>Strong Families, Strong Kids</a:t>
            </a:r>
          </a:p>
        </p:txBody>
      </p:sp>
      <p:sp>
        <p:nvSpPr>
          <p:cNvPr id="3" name="Content Placeholder 2"/>
          <p:cNvSpPr>
            <a:spLocks noGrp="1"/>
          </p:cNvSpPr>
          <p:nvPr>
            <p:ph idx="1"/>
          </p:nvPr>
        </p:nvSpPr>
        <p:spPr>
          <a:xfrm>
            <a:off x="295835" y="1825624"/>
            <a:ext cx="11526971" cy="4575175"/>
          </a:xfrm>
        </p:spPr>
        <p:txBody>
          <a:bodyPr/>
          <a:lstStyle/>
          <a:p>
            <a:endParaRPr lang="en-US" dirty="0"/>
          </a:p>
          <a:p>
            <a:pPr marL="0" indent="0">
              <a:buNone/>
            </a:pPr>
            <a:endParaRPr lang="en-US" dirty="0"/>
          </a:p>
        </p:txBody>
      </p:sp>
      <p:pic>
        <p:nvPicPr>
          <p:cNvPr id="9" name="Picture 8">
            <a:extLst>
              <a:ext uri="{FF2B5EF4-FFF2-40B4-BE49-F238E27FC236}">
                <a16:creationId xmlns:a16="http://schemas.microsoft.com/office/drawing/2014/main" id="{D59A9757-9D34-4A1E-9129-50F8A3669BFA}"/>
              </a:ext>
            </a:extLst>
          </p:cNvPr>
          <p:cNvPicPr>
            <a:picLocks noChangeAspect="1"/>
          </p:cNvPicPr>
          <p:nvPr/>
        </p:nvPicPr>
        <p:blipFill>
          <a:blip r:embed="rId3"/>
          <a:stretch>
            <a:fillRect/>
          </a:stretch>
        </p:blipFill>
        <p:spPr>
          <a:xfrm>
            <a:off x="1429555" y="1237050"/>
            <a:ext cx="9550411" cy="5278623"/>
          </a:xfrm>
          <a:prstGeom prst="rect">
            <a:avLst/>
          </a:prstGeom>
        </p:spPr>
      </p:pic>
    </p:spTree>
    <p:extLst>
      <p:ext uri="{BB962C8B-B14F-4D97-AF65-F5344CB8AC3E}">
        <p14:creationId xmlns:p14="http://schemas.microsoft.com/office/powerpoint/2010/main" val="2007182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68275"/>
            <a:ext cx="11391900" cy="2232026"/>
          </a:xfrm>
        </p:spPr>
        <p:txBody>
          <a:bodyPr/>
          <a:lstStyle/>
          <a:p>
            <a:r>
              <a:rPr lang="en-US" dirty="0"/>
              <a:t>                           The 2019 Campaign Goals</a:t>
            </a:r>
          </a:p>
        </p:txBody>
      </p:sp>
      <p:sp>
        <p:nvSpPr>
          <p:cNvPr id="3" name="Content Placeholder 2"/>
          <p:cNvSpPr>
            <a:spLocks noGrp="1"/>
          </p:cNvSpPr>
          <p:nvPr>
            <p:ph idx="1"/>
          </p:nvPr>
        </p:nvSpPr>
        <p:spPr>
          <a:xfrm>
            <a:off x="419100" y="2400301"/>
            <a:ext cx="11144250" cy="4457699"/>
          </a:xfrm>
        </p:spPr>
        <p:txBody>
          <a:bodyPr>
            <a:normAutofit/>
          </a:bodyPr>
          <a:lstStyle/>
          <a:p>
            <a:r>
              <a:rPr lang="en-US" sz="3200" dirty="0"/>
              <a:t>Expand state investment to </a:t>
            </a:r>
            <a:r>
              <a:rPr lang="en-US" sz="3200" b="1" dirty="0"/>
              <a:t>$25 million </a:t>
            </a:r>
            <a:r>
              <a:rPr lang="en-US" sz="3200" dirty="0"/>
              <a:t>in the Community Based-Family Centers line within the Department of Human Services budget to serve an additional 5,000 families</a:t>
            </a:r>
          </a:p>
          <a:p>
            <a:pPr marL="0" lvl="0" indent="0">
              <a:buNone/>
            </a:pPr>
            <a:endParaRPr lang="en-US" sz="3200" dirty="0"/>
          </a:p>
          <a:p>
            <a:r>
              <a:rPr lang="en-US" sz="3200" dirty="0"/>
              <a:t>Preserve current funding levels in the Nurse-Family Partnership line and in the Community Based-Family Centers line within the Department of Human Services budget.</a:t>
            </a:r>
          </a:p>
        </p:txBody>
      </p:sp>
      <p:pic>
        <p:nvPicPr>
          <p:cNvPr id="5" name="Picture 4" descr="A close up of a sign&#10;&#10;Description generated with very high confidence"/>
          <p:cNvPicPr/>
          <p:nvPr/>
        </p:nvPicPr>
        <p:blipFill>
          <a:blip r:embed="rId3">
            <a:extLst>
              <a:ext uri="{28A0092B-C50C-407E-A947-70E740481C1C}">
                <a14:useLocalDpi xmlns:a14="http://schemas.microsoft.com/office/drawing/2010/main" val="0"/>
              </a:ext>
            </a:extLst>
          </a:blip>
          <a:stretch>
            <a:fillRect/>
          </a:stretch>
        </p:blipFill>
        <p:spPr>
          <a:xfrm>
            <a:off x="402943" y="361593"/>
            <a:ext cx="1657350" cy="1482725"/>
          </a:xfrm>
          <a:prstGeom prst="rect">
            <a:avLst/>
          </a:prstGeom>
          <a:solidFill>
            <a:srgbClr val="FFFFFF"/>
          </a:solidFill>
          <a:ln w="57150" cmpd="sng">
            <a:solidFill>
              <a:schemeClr val="bg1"/>
            </a:solidFill>
          </a:ln>
        </p:spPr>
      </p:pic>
    </p:spTree>
    <p:extLst>
      <p:ext uri="{BB962C8B-B14F-4D97-AF65-F5344CB8AC3E}">
        <p14:creationId xmlns:p14="http://schemas.microsoft.com/office/powerpoint/2010/main" val="173245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68275"/>
            <a:ext cx="11391900" cy="1736970"/>
          </a:xfrm>
        </p:spPr>
        <p:txBody>
          <a:bodyPr/>
          <a:lstStyle/>
          <a:p>
            <a:pPr algn="ctr"/>
            <a:r>
              <a:rPr lang="en-US" dirty="0"/>
              <a:t>      </a:t>
            </a:r>
            <a:br>
              <a:rPr lang="en-US" dirty="0"/>
            </a:br>
            <a:r>
              <a:rPr lang="en-US" dirty="0"/>
              <a:t>            </a:t>
            </a:r>
            <a:r>
              <a:rPr lang="en-US" b="1" dirty="0"/>
              <a:t>Governors Proposed Budget Address</a:t>
            </a:r>
          </a:p>
        </p:txBody>
      </p:sp>
      <p:sp>
        <p:nvSpPr>
          <p:cNvPr id="5" name="Content Placeholder 4"/>
          <p:cNvSpPr>
            <a:spLocks noGrp="1"/>
          </p:cNvSpPr>
          <p:nvPr>
            <p:ph idx="1"/>
          </p:nvPr>
        </p:nvSpPr>
        <p:spPr>
          <a:xfrm>
            <a:off x="0" y="1779541"/>
            <a:ext cx="12192000" cy="4441340"/>
          </a:xfrm>
        </p:spPr>
        <p:txBody>
          <a:bodyPr/>
          <a:lstStyle/>
          <a:p>
            <a:pPr marL="0" indent="0">
              <a:buNone/>
            </a:pPr>
            <a:r>
              <a:rPr lang="en-US" dirty="0"/>
              <a:t>                    </a:t>
            </a:r>
          </a:p>
          <a:p>
            <a:pPr marL="0" indent="0" algn="ctr">
              <a:buNone/>
            </a:pPr>
            <a:endParaRPr lang="en-US" dirty="0"/>
          </a:p>
          <a:p>
            <a:pPr marL="0" indent="0" algn="ctr">
              <a:buNone/>
            </a:pPr>
            <a:r>
              <a:rPr lang="en-US" sz="3000" dirty="0"/>
              <a:t>Governor Wolf proposed an additional </a:t>
            </a:r>
            <a:r>
              <a:rPr lang="en-US" sz="3000" u="sng" dirty="0"/>
              <a:t>$5 million </a:t>
            </a:r>
            <a:r>
              <a:rPr lang="en-US" sz="3000" dirty="0"/>
              <a:t>for home visiting programs. </a:t>
            </a:r>
          </a:p>
          <a:p>
            <a:pPr marL="0" indent="0" algn="ctr">
              <a:buNone/>
            </a:pPr>
            <a:r>
              <a:rPr lang="en-US" sz="3000" dirty="0"/>
              <a:t> </a:t>
            </a:r>
          </a:p>
          <a:p>
            <a:pPr marL="0" indent="0" algn="ctr">
              <a:buNone/>
            </a:pPr>
            <a:r>
              <a:rPr lang="en-US" sz="3000" dirty="0"/>
              <a:t>Since 2015 Pennsylvania has increased investment by $15 million!  </a:t>
            </a:r>
          </a:p>
          <a:p>
            <a:pPr algn="ctr"/>
            <a:endParaRPr lang="en-US" dirty="0"/>
          </a:p>
          <a:p>
            <a:endParaRPr lang="en-US" dirty="0"/>
          </a:p>
        </p:txBody>
      </p:sp>
      <p:pic>
        <p:nvPicPr>
          <p:cNvPr id="7" name="Picture 6" descr="A close up of a sign&#10;&#10;Description generated with very high confidence">
            <a:extLst>
              <a:ext uri="{FF2B5EF4-FFF2-40B4-BE49-F238E27FC236}">
                <a16:creationId xmlns:a16="http://schemas.microsoft.com/office/drawing/2014/main" id="{3517392C-9BDB-40DB-991F-F21A76CB75CB}"/>
              </a:ext>
            </a:extLst>
          </p:cNvPr>
          <p:cNvPicPr/>
          <p:nvPr/>
        </p:nvPicPr>
        <p:blipFill>
          <a:blip r:embed="rId3">
            <a:extLst>
              <a:ext uri="{28A0092B-C50C-407E-A947-70E740481C1C}">
                <a14:useLocalDpi xmlns:a14="http://schemas.microsoft.com/office/drawing/2010/main" val="0"/>
              </a:ext>
            </a:extLst>
          </a:blip>
          <a:stretch>
            <a:fillRect/>
          </a:stretch>
        </p:blipFill>
        <p:spPr>
          <a:xfrm>
            <a:off x="402943" y="361593"/>
            <a:ext cx="1657350" cy="1482725"/>
          </a:xfrm>
          <a:prstGeom prst="rect">
            <a:avLst/>
          </a:prstGeom>
          <a:solidFill>
            <a:srgbClr val="FFFFFF"/>
          </a:solidFill>
          <a:ln w="57150" cmpd="sng">
            <a:solidFill>
              <a:schemeClr val="bg1"/>
            </a:solidFill>
          </a:ln>
        </p:spPr>
      </p:pic>
    </p:spTree>
    <p:extLst>
      <p:ext uri="{BB962C8B-B14F-4D97-AF65-F5344CB8AC3E}">
        <p14:creationId xmlns:p14="http://schemas.microsoft.com/office/powerpoint/2010/main" val="515915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9656" y="365125"/>
            <a:ext cx="8514144" cy="1325563"/>
          </a:xfrm>
        </p:spPr>
        <p:txBody>
          <a:bodyPr/>
          <a:lstStyle/>
          <a:p>
            <a:pPr algn="ctr"/>
            <a:r>
              <a:rPr lang="en-US" dirty="0"/>
              <a:t>Making the Case for Evidence-Based Home Visiting</a:t>
            </a:r>
          </a:p>
        </p:txBody>
      </p:sp>
      <p:sp>
        <p:nvSpPr>
          <p:cNvPr id="3" name="Content Placeholder 2"/>
          <p:cNvSpPr>
            <a:spLocks noGrp="1"/>
          </p:cNvSpPr>
          <p:nvPr>
            <p:ph idx="1"/>
          </p:nvPr>
        </p:nvSpPr>
        <p:spPr>
          <a:xfrm>
            <a:off x="838200" y="2222785"/>
            <a:ext cx="5229139" cy="3954177"/>
          </a:xfrm>
        </p:spPr>
        <p:txBody>
          <a:bodyPr/>
          <a:lstStyle/>
          <a:p>
            <a:pPr marL="0" indent="0">
              <a:buNone/>
            </a:pPr>
            <a:r>
              <a:rPr lang="en-US" b="1" dirty="0"/>
              <a:t>Advocacy</a:t>
            </a:r>
          </a:p>
          <a:p>
            <a:r>
              <a:rPr lang="en-US" dirty="0"/>
              <a:t>Build awareness of EBHV</a:t>
            </a:r>
          </a:p>
          <a:p>
            <a:r>
              <a:rPr lang="en-US" dirty="0"/>
              <a:t>Describe impact of services</a:t>
            </a:r>
          </a:p>
          <a:p>
            <a:r>
              <a:rPr lang="en-US" dirty="0"/>
              <a:t>Discuss the policy issues (access to services; need for public investments)</a:t>
            </a:r>
          </a:p>
          <a:p>
            <a:pPr marL="0" indent="0">
              <a:buNone/>
            </a:pPr>
            <a:endParaRPr lang="en-US" dirty="0"/>
          </a:p>
        </p:txBody>
      </p:sp>
      <p:sp>
        <p:nvSpPr>
          <p:cNvPr id="4" name="TextBox 3"/>
          <p:cNvSpPr txBox="1"/>
          <p:nvPr/>
        </p:nvSpPr>
        <p:spPr>
          <a:xfrm>
            <a:off x="6649380" y="1975810"/>
            <a:ext cx="4550504" cy="369332"/>
          </a:xfrm>
          <a:prstGeom prst="rect">
            <a:avLst/>
          </a:prstGeom>
          <a:noFill/>
        </p:spPr>
        <p:txBody>
          <a:bodyPr wrap="square" rtlCol="0">
            <a:spAutoFit/>
          </a:bodyPr>
          <a:lstStyle/>
          <a:p>
            <a:endParaRPr lang="en-US" dirty="0"/>
          </a:p>
        </p:txBody>
      </p:sp>
      <p:sp>
        <p:nvSpPr>
          <p:cNvPr id="5" name="TextBox 4"/>
          <p:cNvSpPr txBox="1"/>
          <p:nvPr/>
        </p:nvSpPr>
        <p:spPr>
          <a:xfrm>
            <a:off x="6469789" y="2189877"/>
            <a:ext cx="4537293" cy="1815882"/>
          </a:xfrm>
          <a:prstGeom prst="rect">
            <a:avLst/>
          </a:prstGeom>
          <a:noFill/>
        </p:spPr>
        <p:txBody>
          <a:bodyPr wrap="square" rtlCol="0">
            <a:spAutoFit/>
          </a:bodyPr>
          <a:lstStyle/>
          <a:p>
            <a:r>
              <a:rPr lang="en-US" sz="2800" b="1" dirty="0">
                <a:solidFill>
                  <a:srgbClr val="FFFFFF"/>
                </a:solidFill>
              </a:rPr>
              <a:t>Lobbying</a:t>
            </a:r>
          </a:p>
          <a:p>
            <a:pPr marL="457200" indent="-457200">
              <a:buFont typeface="Arial"/>
              <a:buChar char="•"/>
            </a:pPr>
            <a:r>
              <a:rPr lang="en-US" sz="2800" dirty="0">
                <a:solidFill>
                  <a:srgbClr val="FFFFFF"/>
                </a:solidFill>
              </a:rPr>
              <a:t>Influence to take a specific action on specific legislation</a:t>
            </a:r>
          </a:p>
        </p:txBody>
      </p:sp>
      <p:pic>
        <p:nvPicPr>
          <p:cNvPr id="7" name="Picture 6" descr="A close up of a sign&#10;&#10;Description generated with very high confidence"/>
          <p:cNvPicPr/>
          <p:nvPr/>
        </p:nvPicPr>
        <p:blipFill>
          <a:blip r:embed="rId3">
            <a:extLst>
              <a:ext uri="{28A0092B-C50C-407E-A947-70E740481C1C}">
                <a14:useLocalDpi xmlns:a14="http://schemas.microsoft.com/office/drawing/2010/main" val="0"/>
              </a:ext>
            </a:extLst>
          </a:blip>
          <a:stretch>
            <a:fillRect/>
          </a:stretch>
        </p:blipFill>
        <p:spPr>
          <a:xfrm>
            <a:off x="402943" y="361593"/>
            <a:ext cx="1657350" cy="1482725"/>
          </a:xfrm>
          <a:prstGeom prst="rect">
            <a:avLst/>
          </a:prstGeom>
          <a:solidFill>
            <a:srgbClr val="FFFFFF"/>
          </a:solidFill>
          <a:ln w="57150" cmpd="sng">
            <a:solidFill>
              <a:schemeClr val="bg1"/>
            </a:solidFill>
          </a:ln>
        </p:spPr>
      </p:pic>
    </p:spTree>
    <p:extLst>
      <p:ext uri="{BB962C8B-B14F-4D97-AF65-F5344CB8AC3E}">
        <p14:creationId xmlns:p14="http://schemas.microsoft.com/office/powerpoint/2010/main" val="30780186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TotalTime>
  <Words>1366</Words>
  <Application>Microsoft Office PowerPoint</Application>
  <PresentationFormat>Widescreen</PresentationFormat>
  <Paragraphs>147</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Open Sans</vt:lpstr>
      <vt:lpstr>Wingdings</vt:lpstr>
      <vt:lpstr>Office Theme</vt:lpstr>
      <vt:lpstr>Childhood Begins  at Home Budget Updates</vt:lpstr>
      <vt:lpstr>PowerPoint Presentation</vt:lpstr>
      <vt:lpstr>PowerPoint Presentation</vt:lpstr>
      <vt:lpstr>                              Governing Committee 2018-2019</vt:lpstr>
      <vt:lpstr>Current Childhood Begins at Home Evidence-Based Programs  </vt:lpstr>
      <vt:lpstr>Strong Families, Strong Kids</vt:lpstr>
      <vt:lpstr>                           The 2019 Campaign Goals</vt:lpstr>
      <vt:lpstr>                   Governors Proposed Budget Address</vt:lpstr>
      <vt:lpstr>Making the Case for Evidence-Based Home Visiting</vt:lpstr>
      <vt:lpstr>                   Opportunities to Use Your Voice                     Coordinate with your Model State Office or Lead Agency     </vt:lpstr>
      <vt:lpstr>Champion and Legislator Visits </vt:lpstr>
      <vt:lpstr>Communication Strategies</vt:lpstr>
      <vt:lpstr>Supporting Families to Speak for Themselves</vt:lpstr>
      <vt:lpstr>Cultivating Community Champions</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Childhood Begins  at Home Budget Updates</dc:title>
  <dc:creator>Sara Bradley</dc:creator>
  <cp:lastModifiedBy>Becky Ludwick</cp:lastModifiedBy>
  <cp:revision>6</cp:revision>
  <dcterms:created xsi:type="dcterms:W3CDTF">2019-04-22T12:54:43Z</dcterms:created>
  <dcterms:modified xsi:type="dcterms:W3CDTF">2019-04-25T13:28:08Z</dcterms:modified>
</cp:coreProperties>
</file>